
<file path=[Content_Types].xml><?xml version="1.0" encoding="utf-8"?>
<Types xmlns="http://schemas.openxmlformats.org/package/2006/content-types">
  <Default ContentType="application/vnd.openxmlformats-officedocument.spreadsheetml.sheet" Extension="xlsx"/>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5.xml"/>
  <Override ContentType="application/vnd.ms-office.chartcolorstyle+xml" PartName="/ppt/charts/colors6.xml"/>
  <Override ContentType="application/vnd.ms-office.chartcolorstyle+xml" PartName="/ppt/charts/colors4.xml"/>
  <Override ContentType="application/vnd.ms-office.chartcolorstyle+xml" PartName="/ppt/charts/colors1.xml"/>
  <Override ContentType="application/vnd.ms-office.chartcolorstyle+xml" PartName="/ppt/charts/colors2.xml"/>
  <Override ContentType="application/vnd.ms-office.chartcolorstyle+xml" PartName="/ppt/charts/colors3.xml"/>
  <Override ContentType="application/vnd.ms-office.chartcolorstyle+xml" PartName="/ppt/charts/colors8.xml"/>
  <Override ContentType="application/vnd.ms-office.chartcolorstyle+xml" PartName="/ppt/charts/colors7.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3.xml"/>
  <Override ContentType="application/vnd.openxmlformats-officedocument.drawingml.chart+xml" PartName="/ppt/charts/chart8.xml"/>
  <Override ContentType="application/vnd.openxmlformats-officedocument.drawingml.chart+xml" PartName="/ppt/charts/chart2.xml"/>
  <Override ContentType="application/vnd.openxmlformats-officedocument.drawingml.chart+xml" PartName="/ppt/charts/chart7.xml"/>
  <Override ContentType="application/vnd.openxmlformats-officedocument.drawingml.chart+xml" PartName="/ppt/charts/chart5.xml"/>
  <Override ContentType="application/vnd.openxmlformats-officedocument.drawingml.chart+xml" PartName="/ppt/charts/chart4.xml"/>
  <Override ContentType="application/vnd.openxmlformats-officedocument.drawingml.chart+xml" PartName="/ppt/charts/chart6.xml"/>
  <Override ContentType="application/vnd.openxmlformats-officedocument.drawingml.chart+xml" PartName="/ppt/charts/char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ms-office.chartstyle+xml" PartName="/ppt/charts/style3.xml"/>
  <Override ContentType="application/vnd.ms-office.chartstyle+xml" PartName="/ppt/charts/style4.xml"/>
  <Override ContentType="application/vnd.ms-office.chartstyle+xml" PartName="/ppt/charts/style5.xml"/>
  <Override ContentType="application/vnd.ms-office.chartstyle+xml" PartName="/ppt/charts/style7.xml"/>
  <Override ContentType="application/vnd.ms-office.chartstyle+xml" PartName="/ppt/charts/style8.xml"/>
  <Override ContentType="application/vnd.ms-office.chartstyle+xml" PartName="/ppt/charts/style1.xml"/>
  <Override ContentType="application/vnd.ms-office.chartstyle+xml" PartName="/ppt/charts/style6.xml"/>
  <Override ContentType="application/vnd.ms-office.chartstyle+xml" PartName="/ppt/charts/style2.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Merriweather"/>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30" roundtripDataSignature="AMtx7mjyJQWdhkxMdXMsl9Fff6SYB7Eug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erriweather-regular.fntdata"/><Relationship Id="rId25" Type="http://schemas.openxmlformats.org/officeDocument/2006/relationships/font" Target="fonts/Raleway-boldItalic.fntdata"/><Relationship Id="rId28" Type="http://schemas.openxmlformats.org/officeDocument/2006/relationships/font" Target="fonts/Merriweather-italic.fntdata"/><Relationship Id="rId27" Type="http://schemas.openxmlformats.org/officeDocument/2006/relationships/font" Target="fonts/Merriweather-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erriweather-boldItalic.fntdata"/><Relationship Id="rId7" Type="http://schemas.openxmlformats.org/officeDocument/2006/relationships/slide" Target="slides/slide2.xml"/><Relationship Id="rId8" Type="http://schemas.openxmlformats.org/officeDocument/2006/relationships/slide" Target="slides/slide3.xml"/><Relationship Id="rId30" Type="http://customschemas.google.com/relationships/presentationmetadata" Target="meta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Sheet2.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Sheet3.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Sheet4.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oleObject" Target="file:///\\ari-homes-01\homes\ramirm\Desktop\PICO\Pico%20summary.xlsx" TargetMode="External"/></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Sheet5.xlsx"/></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oleObject" Target="file:///\\ari-homes-01\homes\ramirm\Desktop\PICO\Pico%20summary.xlsx" TargetMode="External"/></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Sheet6.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explosion val="22"/>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cat>
            <c:strRef>
              <c:f>Sheet1!$A$2:$A$3</c:f>
              <c:strCache>
                <c:ptCount val="2"/>
                <c:pt idx="0">
                  <c:v>Fusion </c:v>
                </c:pt>
                <c:pt idx="1">
                  <c:v>Non fusion</c:v>
                </c:pt>
              </c:strCache>
            </c:strRef>
          </c:cat>
          <c:val>
            <c:numRef>
              <c:f>Sheet1!$B$2:$B$3</c:f>
              <c:numCache>
                <c:formatCode>General</c:formatCode>
                <c:ptCount val="2"/>
                <c:pt idx="0">
                  <c:v>12</c:v>
                </c:pt>
                <c:pt idx="1">
                  <c:v>1</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cat>
            <c:strRef>
              <c:f>Sheet1!$A$2:$A$5</c:f>
              <c:strCache>
                <c:ptCount val="4"/>
                <c:pt idx="0">
                  <c:v>Cervicothoracic</c:v>
                </c:pt>
                <c:pt idx="1">
                  <c:v>Thoracic </c:v>
                </c:pt>
                <c:pt idx="2">
                  <c:v>Lumbothoracic</c:v>
                </c:pt>
                <c:pt idx="3">
                  <c:v>Lumbar </c:v>
                </c:pt>
              </c:strCache>
            </c:strRef>
          </c:cat>
          <c:val>
            <c:numRef>
              <c:f>Sheet1!$B$2:$B$5</c:f>
              <c:numCache>
                <c:formatCode>General</c:formatCode>
                <c:ptCount val="4"/>
                <c:pt idx="0">
                  <c:v>1</c:v>
                </c:pt>
                <c:pt idx="1">
                  <c:v>2</c:v>
                </c:pt>
                <c:pt idx="2">
                  <c:v>1</c:v>
                </c:pt>
                <c:pt idx="3">
                  <c:v>8</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6">
                  <a:tint val="77000"/>
                </a:schemeClr>
              </a:solidFill>
              <a:ln>
                <a:noFill/>
              </a:ln>
              <a:effectLst/>
              <a:scene3d>
                <a:camera prst="orthographicFront"/>
                <a:lightRig rig="brightRoom" dir="t"/>
              </a:scene3d>
              <a:sp3d prstMaterial="flat">
                <a:bevelT w="50800" h="101600" prst="angle"/>
                <a:contourClr>
                  <a:srgbClr val="000000"/>
                </a:contourClr>
              </a:sp3d>
            </c:spPr>
          </c:dPt>
          <c:dPt>
            <c:idx val="1"/>
            <c:bubble3D val="0"/>
            <c:spPr>
              <a:solidFill>
                <a:schemeClr val="accent6">
                  <a:shade val="76000"/>
                </a:schemeClr>
              </a:solidFill>
              <a:ln>
                <a:noFill/>
              </a:ln>
              <a:effectLst/>
              <a:scene3d>
                <a:camera prst="orthographicFront"/>
                <a:lightRig rig="brightRoom" dir="t"/>
              </a:scene3d>
              <a:sp3d prstMaterial="flat">
                <a:bevelT w="50800" h="101600" prst="angle"/>
                <a:contourClr>
                  <a:srgbClr val="000000"/>
                </a:contourClr>
              </a:sp3d>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Sheet1!$A$2:$A$3</c:f>
              <c:strCache>
                <c:ptCount val="2"/>
                <c:pt idx="0">
                  <c:v>Female</c:v>
                </c:pt>
                <c:pt idx="1">
                  <c:v>Male</c:v>
                </c:pt>
              </c:strCache>
            </c:strRef>
          </c:cat>
          <c:val>
            <c:numRef>
              <c:f>Sheet1!$B$2:$B$3</c:f>
              <c:numCache>
                <c:formatCode>General</c:formatCode>
                <c:ptCount val="2"/>
                <c:pt idx="0">
                  <c:v>7</c:v>
                </c:pt>
                <c:pt idx="1">
                  <c:v>6</c:v>
                </c:pt>
              </c:numCache>
            </c:numRef>
          </c:val>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accent4">
                  <a:shade val="76000"/>
                </a:schemeClr>
              </a:solidFill>
              <a:ln>
                <a:noFill/>
              </a:ln>
              <a:effectLst/>
              <a:scene3d>
                <a:camera prst="orthographicFront"/>
                <a:lightRig rig="brightRoom" dir="t"/>
              </a:scene3d>
              <a:sp3d prstMaterial="flat">
                <a:bevelT w="50800" h="101600" prst="angle"/>
                <a:contourClr>
                  <a:srgbClr val="000000"/>
                </a:contourClr>
              </a:sp3d>
            </c:spPr>
          </c:dPt>
          <c:dPt>
            <c:idx val="1"/>
            <c:bubble3D val="0"/>
            <c:spPr>
              <a:solidFill>
                <a:schemeClr val="accent4">
                  <a:tint val="77000"/>
                </a:schemeClr>
              </a:solidFill>
              <a:ln>
                <a:noFill/>
              </a:ln>
              <a:effectLst/>
              <a:scene3d>
                <a:camera prst="orthographicFront"/>
                <a:lightRig rig="brightRoom" dir="t"/>
              </a:scene3d>
              <a:sp3d prstMaterial="flat">
                <a:bevelT w="50800" h="101600" prst="angle"/>
                <a:contourClr>
                  <a:srgbClr val="000000"/>
                </a:contourClr>
              </a:sp3d>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Sheet1!$A$2:$A$3</c:f>
              <c:strCache>
                <c:ptCount val="2"/>
                <c:pt idx="0">
                  <c:v>Elective</c:v>
                </c:pt>
                <c:pt idx="1">
                  <c:v>Emergency</c:v>
                </c:pt>
              </c:strCache>
            </c:strRef>
          </c:cat>
          <c:val>
            <c:numRef>
              <c:f>Sheet1!$B$2:$B$3</c:f>
              <c:numCache>
                <c:formatCode>General</c:formatCode>
                <c:ptCount val="2"/>
                <c:pt idx="0">
                  <c:v>6</c:v>
                </c:pt>
                <c:pt idx="1">
                  <c:v>7</c:v>
                </c:pt>
              </c:numCache>
            </c:numRef>
          </c:val>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1"/>
    <c:plotArea>
      <c:layout/>
      <c:barChart>
        <c:barDir val="bar"/>
        <c:grouping val="clustered"/>
        <c:varyColors val="0"/>
        <c:ser>
          <c:idx val="0"/>
          <c:order val="0"/>
          <c:spPr>
            <a:gradFill rotWithShape="1">
              <a:gsLst>
                <a:gs pos="0">
                  <a:schemeClr val="accent6">
                    <a:lumMod val="110000"/>
                    <a:satMod val="105000"/>
                    <a:tint val="67000"/>
                  </a:schemeClr>
                </a:gs>
                <a:gs pos="50000">
                  <a:schemeClr val="accent6">
                    <a:lumMod val="105000"/>
                    <a:satMod val="103000"/>
                    <a:tint val="73000"/>
                  </a:schemeClr>
                </a:gs>
                <a:gs pos="100000">
                  <a:schemeClr val="accent6">
                    <a:lumMod val="105000"/>
                    <a:satMod val="109000"/>
                    <a:tint val="81000"/>
                  </a:schemeClr>
                </a:gs>
              </a:gsLst>
              <a:lin ang="5400000" scaled="0"/>
            </a:gradFill>
            <a:ln w="9525" cap="flat" cmpd="sng" algn="ctr">
              <a:solidFill>
                <a:schemeClr val="accent6">
                  <a:shade val="95000"/>
                </a:schemeClr>
              </a:solidFill>
              <a:round/>
            </a:ln>
            <a:effectLst/>
          </c:spPr>
          <c:invertIfNegative val="0"/>
          <c:cat>
            <c:strRef>
              <c:f>'"control" group'!$J$17:$J$21</c:f>
              <c:strCache>
                <c:ptCount val="5"/>
                <c:pt idx="0">
                  <c:v>DM</c:v>
                </c:pt>
                <c:pt idx="1">
                  <c:v>Obesity</c:v>
                </c:pt>
                <c:pt idx="2">
                  <c:v>Cancer </c:v>
                </c:pt>
                <c:pt idx="3">
                  <c:v>Smoker</c:v>
                </c:pt>
                <c:pt idx="4">
                  <c:v>Alcohol excess</c:v>
                </c:pt>
              </c:strCache>
            </c:strRef>
          </c:cat>
          <c:val>
            <c:numRef>
              <c:f>'"control" group'!$K$17:$K$21</c:f>
              <c:numCache>
                <c:formatCode>General</c:formatCode>
                <c:ptCount val="5"/>
                <c:pt idx="0">
                  <c:v>1</c:v>
                </c:pt>
                <c:pt idx="1">
                  <c:v>1</c:v>
                </c:pt>
                <c:pt idx="2">
                  <c:v>3</c:v>
                </c:pt>
                <c:pt idx="3">
                  <c:v>4</c:v>
                </c:pt>
                <c:pt idx="4">
                  <c:v>0</c:v>
                </c:pt>
              </c:numCache>
            </c:numRef>
          </c:val>
        </c:ser>
        <c:dLbls>
          <c:showLegendKey val="0"/>
          <c:showVal val="0"/>
          <c:showCatName val="0"/>
          <c:showSerName val="0"/>
          <c:showPercent val="0"/>
          <c:showBubbleSize val="0"/>
        </c:dLbls>
        <c:gapWidth val="100"/>
        <c:axId val="266358344"/>
        <c:axId val="266215232"/>
      </c:barChart>
      <c:catAx>
        <c:axId val="26635834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200" b="0" i="0" u="none" strike="noStrike" kern="1200" baseline="0">
                <a:solidFill>
                  <a:schemeClr val="tx1">
                    <a:lumMod val="50000"/>
                    <a:lumOff val="50000"/>
                  </a:schemeClr>
                </a:solidFill>
                <a:latin typeface="+mj-lt"/>
                <a:ea typeface="+mn-ea"/>
                <a:cs typeface="+mn-cs"/>
              </a:defRPr>
            </a:pPr>
            <a:endParaRPr lang="en-US"/>
          </a:p>
        </c:txPr>
        <c:crossAx val="266215232"/>
        <c:crosses val="autoZero"/>
        <c:auto val="1"/>
        <c:lblAlgn val="ctr"/>
        <c:lblOffset val="100"/>
        <c:noMultiLvlLbl val="0"/>
      </c:catAx>
      <c:valAx>
        <c:axId val="266215232"/>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50000"/>
                    <a:lumOff val="50000"/>
                  </a:schemeClr>
                </a:solidFill>
                <a:latin typeface="+mn-lt"/>
                <a:ea typeface="+mn-ea"/>
                <a:cs typeface="+mn-cs"/>
              </a:defRPr>
            </a:pPr>
            <a:endParaRPr lang="en-US"/>
          </a:p>
        </c:txPr>
        <c:crossAx val="2663583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1"/>
    </mc:Choice>
    <mc:Fallback>
      <c:style val="1"/>
    </mc:Fallback>
  </mc:AlternateContent>
  <c:chart>
    <c:autoTitleDeleted val="1"/>
    <c:plotArea>
      <c:layout/>
      <c:pieChart>
        <c:varyColors val="1"/>
        <c:ser>
          <c:idx val="0"/>
          <c:order val="0"/>
          <c:tx>
            <c:strRef>
              <c:f>Sheet1!$B$1</c:f>
              <c:strCache>
                <c:ptCount val="1"/>
                <c:pt idx="0">
                  <c:v>Sales</c:v>
                </c:pt>
              </c:strCache>
            </c:strRef>
          </c:tx>
          <c:dPt>
            <c:idx val="0"/>
            <c:bubble3D val="0"/>
            <c:spPr>
              <a:solidFill>
                <a:schemeClr val="dk1">
                  <a:tint val="88500"/>
                </a:schemeClr>
              </a:solidFill>
              <a:ln>
                <a:noFill/>
              </a:ln>
              <a:effectLst/>
              <a:scene3d>
                <a:camera prst="orthographicFront"/>
                <a:lightRig rig="brightRoom" dir="t"/>
              </a:scene3d>
              <a:sp3d prstMaterial="flat">
                <a:bevelT w="50800" h="101600" prst="angle"/>
                <a:contourClr>
                  <a:srgbClr val="000000"/>
                </a:contourClr>
              </a:sp3d>
            </c:spPr>
          </c:dPt>
          <c:dPt>
            <c:idx val="1"/>
            <c:bubble3D val="0"/>
            <c:spPr>
              <a:solidFill>
                <a:schemeClr val="dk1">
                  <a:tint val="55000"/>
                </a:schemeClr>
              </a:solidFill>
              <a:ln>
                <a:noFill/>
              </a:ln>
              <a:effectLst/>
              <a:scene3d>
                <a:camera prst="orthographicFront"/>
                <a:lightRig rig="brightRoom" dir="t"/>
              </a:scene3d>
              <a:sp3d prstMaterial="flat">
                <a:bevelT w="50800" h="101600" prst="angle"/>
                <a:contourClr>
                  <a:srgbClr val="000000"/>
                </a:contourClr>
              </a:sp3d>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Sheet1!$A$2:$A$3</c:f>
              <c:strCache>
                <c:ptCount val="2"/>
                <c:pt idx="0">
                  <c:v>Female</c:v>
                </c:pt>
                <c:pt idx="1">
                  <c:v>Male</c:v>
                </c:pt>
              </c:strCache>
            </c:strRef>
          </c:cat>
          <c:val>
            <c:numRef>
              <c:f>Sheet1!$B$2:$B$3</c:f>
              <c:numCache>
                <c:formatCode>General</c:formatCode>
                <c:ptCount val="2"/>
                <c:pt idx="0">
                  <c:v>7</c:v>
                </c:pt>
                <c:pt idx="1">
                  <c:v>6</c:v>
                </c:pt>
              </c:numCache>
            </c:numRef>
          </c:val>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barChart>
        <c:barDir val="bar"/>
        <c:grouping val="clustered"/>
        <c:varyColors val="0"/>
        <c:ser>
          <c:idx val="0"/>
          <c:order val="0"/>
          <c:spPr>
            <a:gradFill rotWithShape="1">
              <a:gsLst>
                <a:gs pos="0">
                  <a:schemeClr val="accent3">
                    <a:lumMod val="110000"/>
                    <a:satMod val="105000"/>
                    <a:tint val="67000"/>
                  </a:schemeClr>
                </a:gs>
                <a:gs pos="50000">
                  <a:schemeClr val="accent3">
                    <a:lumMod val="105000"/>
                    <a:satMod val="103000"/>
                    <a:tint val="73000"/>
                  </a:schemeClr>
                </a:gs>
                <a:gs pos="100000">
                  <a:schemeClr val="accent3">
                    <a:lumMod val="105000"/>
                    <a:satMod val="109000"/>
                    <a:tint val="81000"/>
                  </a:schemeClr>
                </a:gs>
              </a:gsLst>
              <a:lin ang="5400000" scaled="0"/>
            </a:gradFill>
            <a:ln w="9525" cap="flat" cmpd="sng" algn="ctr">
              <a:solidFill>
                <a:schemeClr val="accent3">
                  <a:shade val="95000"/>
                </a:schemeClr>
              </a:solidFill>
              <a:round/>
            </a:ln>
            <a:effectLst/>
          </c:spPr>
          <c:invertIfNegative val="0"/>
          <c:cat>
            <c:strRef>
              <c:f>'"control" group'!$L$4:$L$8</c:f>
              <c:strCache>
                <c:ptCount val="5"/>
                <c:pt idx="0">
                  <c:v>DM</c:v>
                </c:pt>
                <c:pt idx="1">
                  <c:v>Obesity</c:v>
                </c:pt>
                <c:pt idx="2">
                  <c:v>Cancer </c:v>
                </c:pt>
                <c:pt idx="3">
                  <c:v>Smoker</c:v>
                </c:pt>
                <c:pt idx="4">
                  <c:v>Alcohol excess</c:v>
                </c:pt>
              </c:strCache>
            </c:strRef>
          </c:cat>
          <c:val>
            <c:numRef>
              <c:f>'"control" group'!$M$4:$M$8</c:f>
              <c:numCache>
                <c:formatCode>General</c:formatCode>
                <c:ptCount val="5"/>
                <c:pt idx="0">
                  <c:v>0</c:v>
                </c:pt>
                <c:pt idx="1">
                  <c:v>0</c:v>
                </c:pt>
                <c:pt idx="2">
                  <c:v>2</c:v>
                </c:pt>
                <c:pt idx="3">
                  <c:v>4</c:v>
                </c:pt>
                <c:pt idx="4">
                  <c:v>2</c:v>
                </c:pt>
              </c:numCache>
            </c:numRef>
          </c:val>
        </c:ser>
        <c:dLbls>
          <c:showLegendKey val="0"/>
          <c:showVal val="0"/>
          <c:showCatName val="0"/>
          <c:showSerName val="0"/>
          <c:showPercent val="0"/>
          <c:showBubbleSize val="0"/>
        </c:dLbls>
        <c:gapWidth val="100"/>
        <c:axId val="259119616"/>
        <c:axId val="358204520"/>
      </c:barChart>
      <c:catAx>
        <c:axId val="259119616"/>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j-lt"/>
                <a:ea typeface="+mn-ea"/>
                <a:cs typeface="+mn-cs"/>
              </a:defRPr>
            </a:pPr>
            <a:endParaRPr lang="en-US"/>
          </a:p>
        </c:txPr>
        <c:crossAx val="358204520"/>
        <c:crosses val="autoZero"/>
        <c:auto val="1"/>
        <c:lblAlgn val="ctr"/>
        <c:lblOffset val="100"/>
        <c:noMultiLvlLbl val="0"/>
      </c:catAx>
      <c:valAx>
        <c:axId val="35820452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50000"/>
                    <a:lumOff val="50000"/>
                  </a:schemeClr>
                </a:solidFill>
                <a:latin typeface="+mn-lt"/>
                <a:ea typeface="+mn-ea"/>
                <a:cs typeface="+mn-cs"/>
              </a:defRPr>
            </a:pPr>
            <a:endParaRPr lang="en-US"/>
          </a:p>
        </c:txPr>
        <c:crossAx val="2591196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5"/>
    </mc:Choice>
    <mc:Fallback>
      <c:style val="5"/>
    </mc:Fallback>
  </mc:AlternateContent>
  <c:chart>
    <c:autoTitleDeleted val="1"/>
    <c:plotArea>
      <c:layout/>
      <c:pieChart>
        <c:varyColors val="1"/>
        <c:ser>
          <c:idx val="0"/>
          <c:order val="0"/>
          <c:tx>
            <c:strRef>
              <c:f>Sheet1!$B$1</c:f>
              <c:strCache>
                <c:ptCount val="1"/>
                <c:pt idx="0">
                  <c:v>Column1</c:v>
                </c:pt>
              </c:strCache>
            </c:strRef>
          </c:tx>
          <c:dPt>
            <c:idx val="0"/>
            <c:bubble3D val="0"/>
            <c:spPr>
              <a:solidFill>
                <a:schemeClr val="accent3">
                  <a:shade val="76000"/>
                </a:schemeClr>
              </a:solidFill>
              <a:ln>
                <a:noFill/>
              </a:ln>
              <a:effectLst/>
              <a:scene3d>
                <a:camera prst="orthographicFront"/>
                <a:lightRig rig="brightRoom" dir="t"/>
              </a:scene3d>
              <a:sp3d prstMaterial="flat">
                <a:bevelT w="50800" h="101600" prst="angle"/>
                <a:contourClr>
                  <a:srgbClr val="000000"/>
                </a:contourClr>
              </a:sp3d>
            </c:spPr>
          </c:dPt>
          <c:dPt>
            <c:idx val="1"/>
            <c:bubble3D val="0"/>
            <c:spPr>
              <a:solidFill>
                <a:schemeClr val="accent3">
                  <a:tint val="77000"/>
                </a:schemeClr>
              </a:solidFill>
              <a:ln>
                <a:noFill/>
              </a:ln>
              <a:effectLst/>
              <a:scene3d>
                <a:camera prst="orthographicFront"/>
                <a:lightRig rig="brightRoom" dir="t"/>
              </a:scene3d>
              <a:sp3d prstMaterial="flat">
                <a:bevelT w="50800" h="101600" prst="angle"/>
                <a:contourClr>
                  <a:srgbClr val="000000"/>
                </a:contourClr>
              </a:sp3d>
            </c:spPr>
          </c:dPt>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lt1"/>
                    </a:solidFill>
                    <a:latin typeface="+mn-lt"/>
                    <a:ea typeface="+mn-ea"/>
                    <a:cs typeface="+mn-cs"/>
                  </a:defRPr>
                </a:pPr>
                <a:endParaRPr lang="en-US"/>
              </a:p>
            </c:txPr>
            <c:dLblPos val="inEnd"/>
            <c:showLegendKey val="0"/>
            <c:showVal val="0"/>
            <c:showCatName val="0"/>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Sheet1!$A$2:$A$3</c:f>
              <c:strCache>
                <c:ptCount val="2"/>
                <c:pt idx="0">
                  <c:v>Elective</c:v>
                </c:pt>
                <c:pt idx="1">
                  <c:v>Emergency</c:v>
                </c:pt>
              </c:strCache>
            </c:strRef>
          </c:cat>
          <c:val>
            <c:numRef>
              <c:f>Sheet1!$B$2:$B$3</c:f>
              <c:numCache>
                <c:formatCode>General</c:formatCode>
                <c:ptCount val="2"/>
                <c:pt idx="0">
                  <c:v>4</c:v>
                </c:pt>
                <c:pt idx="1">
                  <c:v>9</c:v>
                </c:pt>
              </c:numCache>
            </c:numRef>
          </c:val>
        </c:ser>
        <c:dLbls>
          <c:dLblPos val="inEnd"/>
          <c:showLegendKey val="0"/>
          <c:showVal val="0"/>
          <c:showCatName val="0"/>
          <c:showSerName val="0"/>
          <c:showPercent val="1"/>
          <c:showBubbleSize val="0"/>
          <c:showLeaderLines val="1"/>
        </c:dLbls>
        <c:firstSliceAng val="0"/>
      </c:pieChart>
      <c:spPr>
        <a:noFill/>
        <a:ln>
          <a:noFill/>
        </a:ln>
        <a:effectLst/>
      </c:spPr>
    </c:plotArea>
    <c:legend>
      <c:legendPos val="t"/>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withinLinearReversed" id="26">
  <a:schemeClr val="accent6"/>
</cs:colorStyle>
</file>

<file path=ppt/charts/colors4.xml><?xml version="1.0" encoding="utf-8"?>
<cs:colorStyle xmlns:cs="http://schemas.microsoft.com/office/drawing/2012/chartStyle" xmlns:a="http://schemas.openxmlformats.org/drawingml/2006/main" meth="withinLinear" id="17">
  <a:schemeClr val="accent4"/>
</cs:colorStyle>
</file>

<file path=ppt/charts/colors5.xml><?xml version="1.0" encoding="utf-8"?>
<cs:colorStyle xmlns:cs="http://schemas.microsoft.com/office/drawing/2012/chartStyle" xmlns:a="http://schemas.openxmlformats.org/drawingml/2006/main" meth="withinLinear" id="19">
  <a:schemeClr val="accent6"/>
</cs:colorStyle>
</file>

<file path=ppt/charts/colors6.xml><?xml version="1.0" encoding="utf-8"?>
<cs:colorStyle xmlns:cs="http://schemas.microsoft.com/office/drawing/2012/chartStyle" xmlns:a="http://schemas.openxmlformats.org/drawingml/2006/main" meth="cycle" id="20">
  <a:schemeClr val="dk1"/>
  <cs:variation>
    <a:tint val="88500"/>
  </cs:variation>
  <cs:variation>
    <a:tint val="55000"/>
  </cs:variation>
  <cs:variation>
    <a:tint val="75000"/>
  </cs:variation>
  <cs:variation>
    <a:tint val="98500"/>
  </cs:variation>
  <cs:variation>
    <a:tint val="30000"/>
  </cs:variation>
  <cs:variation>
    <a:tint val="60000"/>
  </cs:variation>
  <cs:variation>
    <a:tint val="80000"/>
  </cs:variation>
</cs:colorStyle>
</file>

<file path=ppt/charts/colors7.xml><?xml version="1.0" encoding="utf-8"?>
<cs:colorStyle xmlns:cs="http://schemas.microsoft.com/office/drawing/2012/chartStyle" xmlns:a="http://schemas.openxmlformats.org/drawingml/2006/main" meth="withinLinear" id="16">
  <a:schemeClr val="accent3"/>
</cs:colorStyle>
</file>

<file path=ppt/charts/colors8.xml><?xml version="1.0" encoding="utf-8"?>
<cs:colorStyle xmlns:cs="http://schemas.microsoft.com/office/drawing/2012/chartStyle" xmlns:a="http://schemas.openxmlformats.org/drawingml/2006/main" meth="withinLinear" id="16">
  <a:schemeClr val="accent3"/>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19">
  <cs:axisTitle>
    <cs:lnRef idx="0"/>
    <cs:fillRef idx="0"/>
    <cs:effectRef idx="0"/>
    <cs:fontRef idx="minor">
      <a:schemeClr val="tx1">
        <a:lumMod val="50000"/>
        <a:lumOff val="50000"/>
      </a:schemeClr>
    </cs:fontRef>
    <cs:defRPr sz="900"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400"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900"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900" kern="1200"/>
  </cs:valueAxis>
  <cs:wall>
    <cs:lnRef idx="0"/>
    <cs:fillRef idx="0"/>
    <cs:effectRef idx="0"/>
    <cs:fontRef idx="minor">
      <a:schemeClr val="dk1"/>
    </cs:fontRef>
  </cs:wall>
</cs:chartStyle>
</file>

<file path=ppt/charts/style6.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19">
  <cs:axisTitle>
    <cs:lnRef idx="0"/>
    <cs:fillRef idx="0"/>
    <cs:effectRef idx="0"/>
    <cs:fontRef idx="minor">
      <a:schemeClr val="tx1">
        <a:lumMod val="50000"/>
        <a:lumOff val="50000"/>
      </a:schemeClr>
    </cs:fontRef>
    <cs:defRPr sz="1197" kern="1200" cap="all"/>
  </cs:axisTitle>
  <cs:category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
  <cs:dataPoint3D>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3D>
  <cs:dataPointLine>
    <cs:lnRef idx="0">
      <cs:styleClr val="auto"/>
    </cs:lnRef>
    <cs:fillRef idx="2">
      <cs:styleClr val="auto"/>
    </cs:fillRef>
    <cs:effectRef idx="1"/>
    <cs:fontRef idx="minor">
      <a:schemeClr val="dk1"/>
    </cs:fontRef>
    <cs:spPr>
      <a:ln w="15875" cap="rnd">
        <a:solidFill>
          <a:schemeClr val="phClr"/>
        </a:solidFill>
        <a:round/>
      </a:ln>
    </cs:spPr>
  </cs:dataPointLine>
  <cs:dataPointMarker>
    <cs:lnRef idx="0">
      <cs:styleClr val="auto"/>
    </cs:lnRef>
    <cs:fillRef idx="2">
      <cs:styleClr val="auto"/>
    </cs:fillRef>
    <cs:effectRef idx="1"/>
    <cs:fontRef idx="minor">
      <a:schemeClr val="dk1"/>
    </cs:fontRef>
    <cs:spPr>
      <a:ln w="9525" cap="flat" cmpd="sng" algn="ctr">
        <a:solidFill>
          <a:schemeClr val="phClr">
            <a:shade val="95000"/>
          </a:schemeClr>
        </a:solidFill>
        <a:round/>
      </a:ln>
    </cs:spPr>
  </cs:dataPointMarker>
  <cs:dataPointMarkerLayout symbol="circle" size="4"/>
  <cs:dataPointWireframe>
    <cs:lnRef idx="0">
      <cs:styleClr val="auto"/>
    </cs:lnRef>
    <cs:fillRef idx="2"/>
    <cs:effectRef idx="0"/>
    <cs:fontRef idx="minor">
      <a:schemeClr val="dk1"/>
    </cs:fontRef>
    <cs:spPr>
      <a:ln w="9525" cap="rnd">
        <a:solidFill>
          <a:schemeClr val="phClr"/>
        </a:solidFill>
        <a:round/>
      </a:ln>
    </cs:spPr>
  </cs:dataPointWireframe>
  <cs:dataTable>
    <cs:lnRef idx="0"/>
    <cs:fillRef idx="0"/>
    <cs:effectRef idx="0"/>
    <cs:fontRef idx="minor">
      <a:schemeClr val="tx1">
        <a:lumMod val="50000"/>
        <a:lumOff val="50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35000"/>
            <a:lumOff val="65000"/>
          </a:schemeClr>
        </a:solidFill>
        <a:prstDash val="dash"/>
      </a:ln>
    </cs:spPr>
  </cs:dropLine>
  <cs:errorBar>
    <cs:lnRef idx="0"/>
    <cs:fillRef idx="0"/>
    <cs:effectRef idx="0"/>
    <cs:fontRef idx="minor">
      <a:schemeClr val="dk1"/>
    </cs:fontRef>
    <cs:spPr>
      <a:ln w="9525">
        <a:solidFill>
          <a:schemeClr val="tx1">
            <a:lumMod val="50000"/>
            <a:lumOff val="50000"/>
          </a:schemeClr>
        </a:solidFill>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50000"/>
        <a:lumOff val="50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50000"/>
        <a:lumOff val="50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prstDash val="dash"/>
      </a:ln>
    </cs:spPr>
  </cs:seriesLine>
  <cs:title>
    <cs:lnRef idx="0"/>
    <cs:fillRef idx="0"/>
    <cs:effectRef idx="0"/>
    <cs:fontRef idx="minor">
      <a:schemeClr val="tx1">
        <a:lumMod val="50000"/>
        <a:lumOff val="50000"/>
      </a:schemeClr>
    </cs:fontRef>
    <cs:defRPr sz="1862" kern="1200" cap="none" spc="20" baseline="0"/>
  </cs:title>
  <cs:trendline>
    <cs:lnRef idx="0">
      <cs:styleClr val="auto"/>
    </cs:lnRef>
    <cs:fillRef idx="2"/>
    <cs:effectRef idx="0"/>
    <cs:fontRef idx="minor">
      <a:schemeClr val="dk1"/>
    </cs:fontRef>
    <cs:spPr>
      <a:ln w="9525" cap="rnd">
        <a:solidFill>
          <a:schemeClr val="phClr"/>
        </a:solidFill>
      </a:ln>
    </cs:spPr>
  </cs:trendline>
  <cs:trendlineLabel>
    <cs:lnRef idx="0"/>
    <cs:fillRef idx="0"/>
    <cs:effectRef idx="0"/>
    <cs:fontRef idx="minor">
      <a:schemeClr val="tx1">
        <a:lumMod val="50000"/>
        <a:lumOff val="50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50000"/>
        <a:lumOff val="50000"/>
      </a:schemeClr>
    </cs:fontRef>
    <cs:defRPr sz="1197" kern="1200"/>
  </cs:valueAxis>
  <cs:wall>
    <cs:lnRef idx="0"/>
    <cs:fillRef idx="0"/>
    <cs:effectRef idx="0"/>
    <cs:fontRef idx="minor">
      <a:schemeClr val="dk1"/>
    </cs:fontRef>
  </cs:wall>
</cs:chartStyle>
</file>

<file path=ppt/charts/style8.xml><?xml version="1.0" encoding="utf-8"?>
<cs:chartStyle xmlns:cs="http://schemas.microsoft.com/office/drawing/2012/chartStyle" xmlns:a="http://schemas.openxmlformats.org/drawingml/2006/main" id="258">
  <cs:axisTitle>
    <cs:lnRef idx="0"/>
    <cs:fillRef idx="0"/>
    <cs:effectRef idx="0"/>
    <cs:fontRef idx="minor">
      <a:schemeClr val="tx1">
        <a:lumMod val="65000"/>
        <a:lumOff val="35000"/>
      </a:schemeClr>
    </cs:fontRef>
    <cs:defRPr sz="1197" kern="1200"/>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lt1"/>
    </cs:fontRef>
    <cs:defRPr sz="1197" b="1"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scene3d>
        <a:camera prst="orthographicFront"/>
        <a:lightRig rig="brightRoom" dir="t"/>
      </a:scene3d>
      <a:sp3d prstMaterial="flat">
        <a:bevelT w="50800" h="101600" prst="angle"/>
        <a:contourClr>
          <a:srgbClr val="000000"/>
        </a:contourClr>
      </a:sp3d>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1" i="0" kern="1200" cap="all" spc="5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semanticscholar.org/paper/Negative-pressure-wound-therapy-and-the-emerging-of-Kubek-Ba/1f494de78c390bd9f9a3668d113dcfcf5fbb2f7d/figure/3" TargetMode="External"/><Relationship Id="rId3" Type="http://schemas.openxmlformats.org/officeDocument/2006/relationships/hyperlink" Target="https://www.3m.com/3M/en_US/medical-us/healthcare-professionals/surgical-solutions/spine/" TargetMode="External"/><Relationship Id="rId4" Type="http://schemas.openxmlformats.org/officeDocument/2006/relationships/hyperlink" Target="https://www.researchgate.net/figure/Application-of-a-PICO-system-to-the-wound_fig5_275663306" TargetMode="Externa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Font typeface="Merriweather"/>
              <a:buChar char="●"/>
            </a:pPr>
            <a:r>
              <a:rPr lang="es">
                <a:latin typeface="Merriweather"/>
                <a:ea typeface="Merriweather"/>
                <a:cs typeface="Merriweather"/>
                <a:sym typeface="Merriweather"/>
              </a:rPr>
              <a:t>Sterile pump and multi-layered adhesive dressings.</a:t>
            </a:r>
            <a:endParaRPr/>
          </a:p>
          <a:p>
            <a:pPr indent="-298450" lvl="0" marL="457200" rtl="0" algn="l">
              <a:lnSpc>
                <a:spcPct val="100000"/>
              </a:lnSpc>
              <a:spcBef>
                <a:spcPts val="0"/>
              </a:spcBef>
              <a:spcAft>
                <a:spcPts val="0"/>
              </a:spcAft>
              <a:buSzPts val="1100"/>
              <a:buFont typeface="Merriweather"/>
              <a:buChar char="●"/>
            </a:pPr>
            <a:r>
              <a:rPr lang="es">
                <a:latin typeface="Merriweather"/>
                <a:ea typeface="Merriweather"/>
                <a:cs typeface="Merriweather"/>
                <a:sym typeface="Merriweather"/>
              </a:rPr>
              <a:t>Each dressing has 4 layers: a silicone / airlock / absorbent / top film.  </a:t>
            </a:r>
            <a:endParaRPr/>
          </a:p>
          <a:p>
            <a:pPr indent="-298450" lvl="0" marL="457200" rtl="0" algn="l">
              <a:lnSpc>
                <a:spcPct val="100000"/>
              </a:lnSpc>
              <a:spcBef>
                <a:spcPts val="0"/>
              </a:spcBef>
              <a:spcAft>
                <a:spcPts val="0"/>
              </a:spcAft>
              <a:buSzPts val="1100"/>
              <a:buFont typeface="Merriweather"/>
              <a:buChar char="●"/>
            </a:pPr>
            <a:r>
              <a:rPr lang="es">
                <a:latin typeface="Merriweather"/>
                <a:ea typeface="Merriweather"/>
                <a:cs typeface="Merriweather"/>
                <a:sym typeface="Merriweather"/>
              </a:rPr>
              <a:t>Difference:</a:t>
            </a:r>
            <a:endParaRPr/>
          </a:p>
          <a:p>
            <a:pPr indent="-342900" lvl="1" marL="914400" rtl="0" algn="l">
              <a:lnSpc>
                <a:spcPct val="100000"/>
              </a:lnSpc>
              <a:spcBef>
                <a:spcPts val="0"/>
              </a:spcBef>
              <a:spcAft>
                <a:spcPts val="0"/>
              </a:spcAft>
              <a:buSzPts val="1800"/>
              <a:buFont typeface="Merriweather"/>
              <a:buChar char="○"/>
            </a:pPr>
            <a:r>
              <a:rPr lang="es" sz="1800">
                <a:latin typeface="Merriweather"/>
                <a:ea typeface="Merriweather"/>
                <a:cs typeface="Merriweather"/>
                <a:sym typeface="Merriweather"/>
              </a:rPr>
              <a:t>Continuous, even distribution of negative pressure of 80 mmhg. </a:t>
            </a:r>
            <a:endParaRPr/>
          </a:p>
          <a:p>
            <a:pPr indent="-342900" lvl="1" marL="914400" rtl="0" algn="l">
              <a:lnSpc>
                <a:spcPct val="100000"/>
              </a:lnSpc>
              <a:spcBef>
                <a:spcPts val="0"/>
              </a:spcBef>
              <a:spcAft>
                <a:spcPts val="0"/>
              </a:spcAft>
              <a:buSzPts val="1800"/>
              <a:buFont typeface="Merriweather"/>
              <a:buChar char="○"/>
            </a:pPr>
            <a:r>
              <a:rPr lang="es" sz="1800">
                <a:latin typeface="Merriweather"/>
                <a:ea typeface="Merriweather"/>
                <a:cs typeface="Merriweather"/>
                <a:sym typeface="Merriweather"/>
              </a:rPr>
              <a:t>Portable, canister-free, single-use</a:t>
            </a:r>
            <a:endParaRPr/>
          </a:p>
          <a:p>
            <a:pPr indent="-228600" lvl="0" marL="45720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17500" lvl="2" marL="1371600" marR="0" rtl="0" algn="l">
              <a:lnSpc>
                <a:spcPct val="114999"/>
              </a:lnSpc>
              <a:spcBef>
                <a:spcPts val="0"/>
              </a:spcBef>
              <a:spcAft>
                <a:spcPts val="0"/>
              </a:spcAft>
              <a:buClr>
                <a:srgbClr val="000000"/>
              </a:buClr>
              <a:buSzPts val="1400"/>
              <a:buFont typeface="Raleway"/>
              <a:buChar char="○"/>
            </a:pPr>
            <a:r>
              <a:rPr lang="es" sz="1200">
                <a:latin typeface="Raleway"/>
                <a:ea typeface="Raleway"/>
                <a:cs typeface="Raleway"/>
                <a:sym typeface="Raleway"/>
              </a:rPr>
              <a:t>C3- T3 posterior stabilisation (Globus) and laminectomy from C3-7</a:t>
            </a:r>
            <a:endParaRPr/>
          </a:p>
          <a:p>
            <a:pPr indent="-228600" lvl="2" marL="1371600" rtl="0" algn="l">
              <a:lnSpc>
                <a:spcPct val="114999"/>
              </a:lnSpc>
              <a:spcBef>
                <a:spcPts val="0"/>
              </a:spcBef>
              <a:spcAft>
                <a:spcPts val="0"/>
              </a:spcAft>
              <a:buSzPts val="1400"/>
              <a:buFont typeface="Raleway"/>
              <a:buNone/>
            </a:pPr>
            <a:r>
              <a:t/>
            </a:r>
            <a:endParaRPr sz="1200">
              <a:latin typeface="Raleway"/>
              <a:ea typeface="Raleway"/>
              <a:cs typeface="Raleway"/>
              <a:sym typeface="Raleway"/>
            </a:endParaRPr>
          </a:p>
          <a:p>
            <a:pPr indent="-317500" lvl="2" marL="1371600" rtl="0" algn="l">
              <a:lnSpc>
                <a:spcPct val="114999"/>
              </a:lnSpc>
              <a:spcBef>
                <a:spcPts val="0"/>
              </a:spcBef>
              <a:spcAft>
                <a:spcPts val="0"/>
              </a:spcAft>
              <a:buSzPts val="1400"/>
              <a:buFont typeface="Raleway"/>
              <a:buChar char="○"/>
            </a:pPr>
            <a:r>
              <a:rPr lang="es" sz="1200">
                <a:latin typeface="Raleway"/>
                <a:ea typeface="Raleway"/>
                <a:cs typeface="Raleway"/>
                <a:sym typeface="Raleway"/>
              </a:rPr>
              <a:t>T2-T6 and fusion</a:t>
            </a:r>
            <a:endParaRPr>
              <a:latin typeface="Raleway"/>
              <a:ea typeface="Raleway"/>
              <a:cs typeface="Raleway"/>
              <a:sym typeface="Raleway"/>
            </a:endParaRPr>
          </a:p>
          <a:p>
            <a:pPr indent="-317500" lvl="2" marL="1371600" rtl="0" algn="l">
              <a:lnSpc>
                <a:spcPct val="114999"/>
              </a:lnSpc>
              <a:spcBef>
                <a:spcPts val="0"/>
              </a:spcBef>
              <a:spcAft>
                <a:spcPts val="0"/>
              </a:spcAft>
              <a:buSzPts val="1400"/>
              <a:buFont typeface="Raleway"/>
              <a:buChar char="○"/>
            </a:pPr>
            <a:r>
              <a:rPr lang="es" sz="1200">
                <a:latin typeface="Raleway"/>
                <a:ea typeface="Raleway"/>
                <a:cs typeface="Raleway"/>
                <a:sym typeface="Raleway"/>
              </a:rPr>
              <a:t>T10/11 and stabilization</a:t>
            </a:r>
            <a:endParaRPr/>
          </a:p>
          <a:p>
            <a:pPr indent="-228600" lvl="1" marL="914400" rtl="0" algn="l">
              <a:lnSpc>
                <a:spcPct val="114999"/>
              </a:lnSpc>
              <a:spcBef>
                <a:spcPts val="0"/>
              </a:spcBef>
              <a:spcAft>
                <a:spcPts val="0"/>
              </a:spcAft>
              <a:buSzPts val="1400"/>
              <a:buFont typeface="Raleway"/>
              <a:buNone/>
            </a:pPr>
            <a:r>
              <a:t/>
            </a:r>
            <a:endParaRPr sz="1200">
              <a:latin typeface="Raleway"/>
              <a:ea typeface="Raleway"/>
              <a:cs typeface="Raleway"/>
              <a:sym typeface="Raleway"/>
            </a:endParaRPr>
          </a:p>
          <a:p>
            <a:pPr indent="-317500" lvl="1" marL="914400" rtl="0" algn="l">
              <a:lnSpc>
                <a:spcPct val="114999"/>
              </a:lnSpc>
              <a:spcBef>
                <a:spcPts val="0"/>
              </a:spcBef>
              <a:spcAft>
                <a:spcPts val="0"/>
              </a:spcAft>
              <a:buSzPts val="1400"/>
              <a:buFont typeface="Raleway"/>
              <a:buChar char="●"/>
            </a:pPr>
            <a:r>
              <a:rPr lang="es" sz="1200">
                <a:latin typeface="Raleway"/>
                <a:ea typeface="Raleway"/>
                <a:cs typeface="Raleway"/>
                <a:sym typeface="Raleway"/>
              </a:rPr>
              <a:t>Lumbar fracture fixation</a:t>
            </a:r>
            <a:endParaRPr/>
          </a:p>
          <a:p>
            <a:pPr indent="-317500" lvl="1" marL="914400" rtl="0" algn="l">
              <a:lnSpc>
                <a:spcPct val="114999"/>
              </a:lnSpc>
              <a:spcBef>
                <a:spcPts val="0"/>
              </a:spcBef>
              <a:spcAft>
                <a:spcPts val="0"/>
              </a:spcAft>
              <a:buSzPts val="1400"/>
              <a:buFont typeface="Raleway"/>
              <a:buChar char="●"/>
            </a:pPr>
            <a:r>
              <a:rPr lang="es" sz="1200">
                <a:latin typeface="Raleway"/>
                <a:ea typeface="Raleway"/>
                <a:cs typeface="Raleway"/>
                <a:sym typeface="Raleway"/>
              </a:rPr>
              <a:t>Primary excision of lumbar intervertebral disc</a:t>
            </a:r>
            <a:endParaRPr/>
          </a:p>
          <a:p>
            <a:pPr indent="-317500" lvl="1" marL="914400" rtl="0" algn="l">
              <a:lnSpc>
                <a:spcPct val="114999"/>
              </a:lnSpc>
              <a:spcBef>
                <a:spcPts val="0"/>
              </a:spcBef>
              <a:spcAft>
                <a:spcPts val="0"/>
              </a:spcAft>
              <a:buSzPts val="1400"/>
              <a:buFont typeface="Raleway"/>
              <a:buChar char="●"/>
            </a:pPr>
            <a:r>
              <a:rPr lang="es" sz="1200">
                <a:latin typeface="Raleway"/>
                <a:ea typeface="Raleway"/>
                <a:cs typeface="Raleway"/>
                <a:sym typeface="Raleway"/>
              </a:rPr>
              <a:t>Revisional posterior interbody fusion of joint of lumbar spine</a:t>
            </a:r>
            <a:endParaRPr/>
          </a:p>
          <a:p>
            <a:pPr indent="-317500" lvl="1" marL="914400" rtl="0" algn="l">
              <a:lnSpc>
                <a:spcPct val="114999"/>
              </a:lnSpc>
              <a:spcBef>
                <a:spcPts val="0"/>
              </a:spcBef>
              <a:spcAft>
                <a:spcPts val="0"/>
              </a:spcAft>
              <a:buSzPts val="1400"/>
              <a:buFont typeface="Raleway"/>
              <a:buChar char="●"/>
            </a:pPr>
            <a:r>
              <a:rPr lang="es" sz="1200">
                <a:latin typeface="Raleway"/>
                <a:ea typeface="Raleway"/>
                <a:cs typeface="Raleway"/>
                <a:sym typeface="Raleway"/>
              </a:rPr>
              <a:t>Left L5S1 discectomy, L4L5 discectomy </a:t>
            </a:r>
            <a:endParaRPr/>
          </a:p>
          <a:p>
            <a:pPr indent="-317500" lvl="1" marL="914400" rtl="0" algn="l">
              <a:lnSpc>
                <a:spcPct val="114999"/>
              </a:lnSpc>
              <a:spcBef>
                <a:spcPts val="0"/>
              </a:spcBef>
              <a:spcAft>
                <a:spcPts val="0"/>
              </a:spcAft>
              <a:buSzPts val="1400"/>
              <a:buFont typeface="Raleway"/>
              <a:buChar char="●"/>
            </a:pPr>
            <a:r>
              <a:rPr lang="es" sz="1200">
                <a:latin typeface="Raleway"/>
                <a:ea typeface="Raleway"/>
                <a:cs typeface="Raleway"/>
                <a:sym typeface="Raleway"/>
              </a:rPr>
              <a:t>Decompression</a:t>
            </a:r>
            <a:endParaRPr/>
          </a:p>
          <a:p>
            <a:pPr indent="-317500" lvl="2" marL="1371600" rtl="0" algn="l">
              <a:lnSpc>
                <a:spcPct val="114999"/>
              </a:lnSpc>
              <a:spcBef>
                <a:spcPts val="0"/>
              </a:spcBef>
              <a:spcAft>
                <a:spcPts val="0"/>
              </a:spcAft>
              <a:buSzPts val="1400"/>
              <a:buFont typeface="Raleway"/>
              <a:buChar char="○"/>
            </a:pPr>
            <a:r>
              <a:rPr lang="es" sz="1200">
                <a:latin typeface="Raleway"/>
                <a:ea typeface="Raleway"/>
                <a:cs typeface="Raleway"/>
                <a:sym typeface="Raleway"/>
              </a:rPr>
              <a:t>L2-L3</a:t>
            </a:r>
            <a:endParaRPr/>
          </a:p>
          <a:p>
            <a:pPr indent="-317500" lvl="2" marL="1371600" rtl="0" algn="l">
              <a:lnSpc>
                <a:spcPct val="114999"/>
              </a:lnSpc>
              <a:spcBef>
                <a:spcPts val="0"/>
              </a:spcBef>
              <a:spcAft>
                <a:spcPts val="0"/>
              </a:spcAft>
              <a:buSzPts val="1400"/>
              <a:buFont typeface="Raleway"/>
              <a:buChar char="○"/>
            </a:pPr>
            <a:r>
              <a:rPr lang="es" sz="1200">
                <a:latin typeface="Raleway"/>
                <a:ea typeface="Raleway"/>
                <a:cs typeface="Raleway"/>
                <a:sym typeface="Raleway"/>
              </a:rPr>
              <a:t>L2-5 and fusion</a:t>
            </a:r>
            <a:endParaRPr/>
          </a:p>
          <a:p>
            <a:pPr indent="-317500" lvl="2" marL="1371600" rtl="0" algn="l">
              <a:lnSpc>
                <a:spcPct val="114999"/>
              </a:lnSpc>
              <a:spcBef>
                <a:spcPts val="0"/>
              </a:spcBef>
              <a:spcAft>
                <a:spcPts val="0"/>
              </a:spcAft>
              <a:buSzPts val="1400"/>
              <a:buFont typeface="Raleway"/>
              <a:buChar char="○"/>
            </a:pPr>
            <a:r>
              <a:rPr lang="es" sz="1200">
                <a:latin typeface="Raleway"/>
                <a:ea typeface="Raleway"/>
                <a:cs typeface="Raleway"/>
                <a:sym typeface="Raleway"/>
              </a:rPr>
              <a:t>L1-L5 and L4-5 posterior instrumented stabilisation</a:t>
            </a:r>
            <a:endParaRPr/>
          </a:p>
          <a:p>
            <a:pPr indent="-317500" lvl="2" marL="1371600" rtl="0" algn="l">
              <a:lnSpc>
                <a:spcPct val="114999"/>
              </a:lnSpc>
              <a:spcBef>
                <a:spcPts val="0"/>
              </a:spcBef>
              <a:spcAft>
                <a:spcPts val="0"/>
              </a:spcAft>
              <a:buSzPts val="1400"/>
              <a:buFont typeface="Raleway"/>
              <a:buChar char="○"/>
            </a:pPr>
            <a:r>
              <a:rPr lang="es" sz="1200">
                <a:latin typeface="Raleway"/>
                <a:ea typeface="Raleway"/>
                <a:cs typeface="Raleway"/>
                <a:sym typeface="Raleway"/>
              </a:rPr>
              <a:t>L3-5 and fusion </a:t>
            </a:r>
            <a:endParaRPr/>
          </a:p>
          <a:p>
            <a:pPr indent="-317500" lvl="2" marL="1371600" rtl="0" algn="l">
              <a:lnSpc>
                <a:spcPct val="114999"/>
              </a:lnSpc>
              <a:spcBef>
                <a:spcPts val="0"/>
              </a:spcBef>
              <a:spcAft>
                <a:spcPts val="0"/>
              </a:spcAft>
              <a:buSzPts val="1400"/>
              <a:buFont typeface="Raleway"/>
              <a:buChar char="○"/>
            </a:pPr>
            <a:r>
              <a:rPr lang="es" sz="1200">
                <a:latin typeface="Raleway"/>
                <a:ea typeface="Raleway"/>
                <a:cs typeface="Raleway"/>
                <a:sym typeface="Raleway"/>
              </a:rPr>
              <a:t>L3/4 and posterior instrumented fusion</a:t>
            </a:r>
            <a:endParaRPr/>
          </a:p>
          <a:p>
            <a:pPr indent="-317500" lvl="2" marL="1371600" rtl="0" algn="l">
              <a:lnSpc>
                <a:spcPct val="114999"/>
              </a:lnSpc>
              <a:spcBef>
                <a:spcPts val="0"/>
              </a:spcBef>
              <a:spcAft>
                <a:spcPts val="0"/>
              </a:spcAft>
              <a:buSzPts val="1400"/>
              <a:buFont typeface="Raleway"/>
              <a:buChar char="○"/>
            </a:pPr>
            <a:r>
              <a:rPr lang="es" sz="1200">
                <a:latin typeface="Raleway"/>
                <a:ea typeface="Raleway"/>
                <a:cs typeface="Raleway"/>
                <a:sym typeface="Raleway"/>
              </a:rPr>
              <a:t>L1-S1 fusion and scoliosis correction, L2/3 XLIF</a:t>
            </a:r>
            <a:endParaRPr/>
          </a:p>
          <a:p>
            <a:pPr indent="-228600" lvl="2" marL="1371600" rtl="0" algn="l">
              <a:lnSpc>
                <a:spcPct val="114999"/>
              </a:lnSpc>
              <a:spcBef>
                <a:spcPts val="0"/>
              </a:spcBef>
              <a:spcAft>
                <a:spcPts val="0"/>
              </a:spcAft>
              <a:buSzPts val="1400"/>
              <a:buFont typeface="Raleway"/>
              <a:buNone/>
            </a:pPr>
            <a:r>
              <a:t/>
            </a:r>
            <a:endParaRPr sz="1200">
              <a:latin typeface="Raleway"/>
              <a:ea typeface="Raleway"/>
              <a:cs typeface="Raleway"/>
              <a:sym typeface="Raleway"/>
            </a:endParaRPr>
          </a:p>
          <a:p>
            <a:pPr indent="-298450" lvl="0" marL="457200" marR="0" rtl="0" algn="l">
              <a:lnSpc>
                <a:spcPct val="100000"/>
              </a:lnSpc>
              <a:spcBef>
                <a:spcPts val="0"/>
              </a:spcBef>
              <a:spcAft>
                <a:spcPts val="0"/>
              </a:spcAft>
              <a:buClr>
                <a:srgbClr val="000000"/>
              </a:buClr>
              <a:buSzPts val="1100"/>
              <a:buFont typeface="Arial"/>
              <a:buChar char="●"/>
            </a:pPr>
            <a:r>
              <a:rPr lang="es"/>
              <a:t>Non fusion </a:t>
            </a:r>
            <a:endParaRPr/>
          </a:p>
          <a:p>
            <a:pPr indent="-298450" lvl="0" marL="457200" marR="0" rtl="0" algn="l">
              <a:lnSpc>
                <a:spcPct val="100000"/>
              </a:lnSpc>
              <a:spcBef>
                <a:spcPts val="0"/>
              </a:spcBef>
              <a:spcAft>
                <a:spcPts val="0"/>
              </a:spcAft>
              <a:buClr>
                <a:srgbClr val="000000"/>
              </a:buClr>
              <a:buSzPts val="1100"/>
              <a:buFont typeface="Arial"/>
              <a:buChar char="●"/>
            </a:pPr>
            <a:r>
              <a:rPr lang="es">
                <a:latin typeface="Raleway"/>
                <a:ea typeface="Raleway"/>
                <a:cs typeface="Raleway"/>
                <a:sym typeface="Raleway"/>
              </a:rPr>
              <a:t>2 discectomies lumbar level</a:t>
            </a:r>
            <a:endParaRPr/>
          </a:p>
          <a:p>
            <a:pPr indent="-228600" lvl="0" marL="457200" marR="0" rtl="0" algn="l">
              <a:lnSpc>
                <a:spcPct val="100000"/>
              </a:lnSpc>
              <a:spcBef>
                <a:spcPts val="0"/>
              </a:spcBef>
              <a:spcAft>
                <a:spcPts val="0"/>
              </a:spcAft>
              <a:buClr>
                <a:srgbClr val="000000"/>
              </a:buClr>
              <a:buSzPts val="1100"/>
              <a:buFont typeface="Arial"/>
              <a:buNone/>
            </a:pPr>
            <a:r>
              <a:t/>
            </a:r>
            <a:endParaRPr>
              <a:latin typeface="Raleway"/>
              <a:ea typeface="Raleway"/>
              <a:cs typeface="Raleway"/>
              <a:sym typeface="Raleway"/>
            </a:endParaRPr>
          </a:p>
          <a:p>
            <a:pPr indent="-298450" lvl="0" marL="457200" marR="0" rtl="0" algn="l">
              <a:lnSpc>
                <a:spcPct val="100000"/>
              </a:lnSpc>
              <a:spcBef>
                <a:spcPts val="0"/>
              </a:spcBef>
              <a:spcAft>
                <a:spcPts val="0"/>
              </a:spcAft>
              <a:buClr>
                <a:srgbClr val="000000"/>
              </a:buClr>
              <a:buSzPts val="1100"/>
              <a:buFont typeface="Arial"/>
              <a:buChar char="●"/>
            </a:pPr>
            <a:r>
              <a:rPr lang="es"/>
              <a:t>Fusion – 12</a:t>
            </a:r>
            <a:endParaRPr/>
          </a:p>
          <a:p>
            <a:pPr indent="-317500" lvl="0" marL="457200" rtl="0" algn="l">
              <a:lnSpc>
                <a:spcPct val="114999"/>
              </a:lnSpc>
              <a:spcBef>
                <a:spcPts val="0"/>
              </a:spcBef>
              <a:spcAft>
                <a:spcPts val="0"/>
              </a:spcAft>
              <a:buSzPts val="1400"/>
              <a:buFont typeface="Raleway"/>
              <a:buChar char="●"/>
            </a:pPr>
            <a:r>
              <a:rPr lang="es">
                <a:latin typeface="Raleway"/>
                <a:ea typeface="Raleway"/>
                <a:cs typeface="Raleway"/>
                <a:sym typeface="Raleway"/>
              </a:rPr>
              <a:t>1 Cervical-thoracic level</a:t>
            </a:r>
            <a:endParaRPr/>
          </a:p>
          <a:p>
            <a:pPr indent="-317500" lvl="0" marL="457200" rtl="0" algn="l">
              <a:lnSpc>
                <a:spcPct val="114999"/>
              </a:lnSpc>
              <a:spcBef>
                <a:spcPts val="0"/>
              </a:spcBef>
              <a:spcAft>
                <a:spcPts val="0"/>
              </a:spcAft>
              <a:buSzPts val="1400"/>
              <a:buFont typeface="Raleway"/>
              <a:buChar char="●"/>
            </a:pPr>
            <a:r>
              <a:rPr lang="es">
                <a:latin typeface="Raleway"/>
                <a:ea typeface="Raleway"/>
                <a:cs typeface="Raleway"/>
                <a:sym typeface="Raleway"/>
              </a:rPr>
              <a:t>2 thoracic level</a:t>
            </a:r>
            <a:endParaRPr/>
          </a:p>
          <a:p>
            <a:pPr indent="-317500" lvl="0" marL="457200" rtl="0" algn="l">
              <a:lnSpc>
                <a:spcPct val="114999"/>
              </a:lnSpc>
              <a:spcBef>
                <a:spcPts val="0"/>
              </a:spcBef>
              <a:spcAft>
                <a:spcPts val="0"/>
              </a:spcAft>
              <a:buSzPts val="1400"/>
              <a:buFont typeface="Raleway"/>
              <a:buChar char="●"/>
            </a:pPr>
            <a:r>
              <a:rPr lang="es">
                <a:latin typeface="Raleway"/>
                <a:ea typeface="Raleway"/>
                <a:cs typeface="Raleway"/>
                <a:sym typeface="Raleway"/>
              </a:rPr>
              <a:t>8 fusions Lumbar level</a:t>
            </a:r>
            <a:endParaRPr/>
          </a:p>
          <a:p>
            <a:pPr indent="-317500" lvl="0" marL="457200" rtl="0" algn="l">
              <a:lnSpc>
                <a:spcPct val="114999"/>
              </a:lnSpc>
              <a:spcBef>
                <a:spcPts val="0"/>
              </a:spcBef>
              <a:spcAft>
                <a:spcPts val="0"/>
              </a:spcAft>
              <a:buSzPts val="1400"/>
              <a:buFont typeface="Raleway"/>
              <a:buChar char="●"/>
            </a:pPr>
            <a:r>
              <a:rPr lang="es">
                <a:latin typeface="Raleway"/>
                <a:ea typeface="Raleway"/>
                <a:cs typeface="Raleway"/>
                <a:sym typeface="Raleway"/>
              </a:rPr>
              <a:t>1 lumbo thoracic</a:t>
            </a:r>
            <a:endParaRPr/>
          </a:p>
          <a:p>
            <a:pPr indent="-228600" lvl="0" marL="457200" marR="0" rtl="0" algn="l">
              <a:lnSpc>
                <a:spcPct val="100000"/>
              </a:lnSpc>
              <a:spcBef>
                <a:spcPts val="0"/>
              </a:spcBef>
              <a:spcAft>
                <a:spcPts val="0"/>
              </a:spcAft>
              <a:buClr>
                <a:srgbClr val="000000"/>
              </a:buClr>
              <a:buSzPts val="1100"/>
              <a:buFont typeface="Arial"/>
              <a:buNone/>
            </a:pPr>
            <a:r>
              <a:t/>
            </a:r>
            <a:endParaRPr/>
          </a:p>
          <a:p>
            <a:pPr indent="-228600" lvl="0" marL="457200" marR="0" rtl="0" algn="l">
              <a:lnSpc>
                <a:spcPct val="100000"/>
              </a:lnSpc>
              <a:spcBef>
                <a:spcPts val="0"/>
              </a:spcBef>
              <a:spcAft>
                <a:spcPts val="0"/>
              </a:spcAft>
              <a:buClr>
                <a:srgbClr val="000000"/>
              </a:buClr>
              <a:buSzPts val="1100"/>
              <a:buFont typeface="Arial"/>
              <a:buNone/>
            </a:pPr>
            <a:r>
              <a:t/>
            </a:r>
            <a:endParaRPr>
              <a:latin typeface="Raleway"/>
              <a:ea typeface="Raleway"/>
              <a:cs typeface="Raleway"/>
              <a:sym typeface="Raleway"/>
            </a:endParaRPr>
          </a:p>
          <a:p>
            <a:pPr indent="-228600" lvl="2" marL="1371600" rtl="0" algn="l">
              <a:lnSpc>
                <a:spcPct val="114999"/>
              </a:lnSpc>
              <a:spcBef>
                <a:spcPts val="0"/>
              </a:spcBef>
              <a:spcAft>
                <a:spcPts val="0"/>
              </a:spcAft>
              <a:buSzPts val="1400"/>
              <a:buFont typeface="Raleway"/>
              <a:buNone/>
            </a:pPr>
            <a:r>
              <a:t/>
            </a:r>
            <a:endParaRPr sz="1200">
              <a:latin typeface="Raleway"/>
              <a:ea typeface="Raleway"/>
              <a:cs typeface="Raleway"/>
              <a:sym typeface="Raleway"/>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What we are trying to say is tat no clear indication of use except large wound and some risk of wound healing</a:t>
            </a:r>
            <a:endParaRPr/>
          </a:p>
          <a:p>
            <a:pPr indent="0" lvl="0" marL="0" rtl="0" algn="l">
              <a:lnSpc>
                <a:spcPct val="100000"/>
              </a:lnSpc>
              <a:spcBef>
                <a:spcPts val="0"/>
              </a:spcBef>
              <a:spcAft>
                <a:spcPts val="0"/>
              </a:spcAft>
              <a:buSzPts val="1100"/>
              <a:buNone/>
            </a:pPr>
            <a:r>
              <a:t/>
            </a:r>
            <a:endParaRPr/>
          </a:p>
          <a:p>
            <a:pPr indent="0" lvl="0" marL="133350" rtl="0" algn="l">
              <a:lnSpc>
                <a:spcPct val="115000"/>
              </a:lnSpc>
              <a:spcBef>
                <a:spcPts val="1200"/>
              </a:spcBef>
              <a:spcAft>
                <a:spcPts val="0"/>
              </a:spcAft>
              <a:buSzPts val="1189"/>
              <a:buNone/>
            </a:pPr>
            <a:r>
              <a:rPr lang="es" sz="1100">
                <a:solidFill>
                  <a:schemeClr val="dk1"/>
                </a:solidFill>
                <a:latin typeface="Raleway"/>
                <a:ea typeface="Raleway"/>
                <a:cs typeface="Raleway"/>
                <a:sym typeface="Raleway"/>
              </a:rPr>
              <a:t>6 females, 33-85yo, 7 males, 29-77yo</a:t>
            </a:r>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GBS, autoimmune hepatitis</a:t>
            </a:r>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Breast cancer, mobility decreased, arthritis, cholecystitis </a:t>
            </a:r>
            <a:endParaRPr>
              <a:solidFill>
                <a:schemeClr val="dk1"/>
              </a:solidFill>
              <a:latin typeface="Raleway"/>
              <a:ea typeface="Raleway"/>
              <a:cs typeface="Raleway"/>
              <a:sym typeface="Raleway"/>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HTN, prostate cancer</a:t>
            </a:r>
            <a:endParaRPr>
              <a:solidFill>
                <a:schemeClr val="dk1"/>
              </a:solidFill>
              <a:latin typeface="Raleway"/>
              <a:ea typeface="Raleway"/>
              <a:cs typeface="Raleway"/>
              <a:sym typeface="Raleway"/>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Smoker</a:t>
            </a:r>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Ex smoker, punctured lung RTA 1997, CKD (ureteric stent), liver cyst, psoriasis, bilat oophorectomy</a:t>
            </a:r>
            <a:endParaRPr>
              <a:solidFill>
                <a:schemeClr val="dk1"/>
              </a:solidFill>
              <a:latin typeface="Raleway"/>
              <a:ea typeface="Raleway"/>
              <a:cs typeface="Raleway"/>
              <a:sym typeface="Raleway"/>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OA spine, depression </a:t>
            </a:r>
            <a:endParaRPr>
              <a:solidFill>
                <a:schemeClr val="dk1"/>
              </a:solidFill>
              <a:latin typeface="Raleway"/>
              <a:ea typeface="Raleway"/>
              <a:cs typeface="Raleway"/>
              <a:sym typeface="Raleway"/>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Obese</a:t>
            </a:r>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Smoker, ankylosing spondilytis, prostatectomy</a:t>
            </a:r>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Cauda equina, fibroadenoma, migraine</a:t>
            </a:r>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Functional neurological disease, GAD</a:t>
            </a:r>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Cervical spondylosis, CKD3, HTN, TIA 2019</a:t>
            </a:r>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DMt2. PE. HTN</a:t>
            </a:r>
            <a:endParaRPr/>
          </a:p>
          <a:p>
            <a:pPr indent="-342900" lvl="0" marL="476250" rtl="0" algn="l">
              <a:lnSpc>
                <a:spcPct val="100000"/>
              </a:lnSpc>
              <a:spcBef>
                <a:spcPts val="0"/>
              </a:spcBef>
              <a:spcAft>
                <a:spcPts val="0"/>
              </a:spcAft>
              <a:buClr>
                <a:schemeClr val="dk1"/>
              </a:buClr>
              <a:buSzPts val="1189"/>
              <a:buFont typeface="Raleway"/>
              <a:buAutoNum type="arabicPeriod"/>
            </a:pPr>
            <a:r>
              <a:rPr lang="es" sz="1100">
                <a:solidFill>
                  <a:schemeClr val="dk1"/>
                </a:solidFill>
                <a:latin typeface="Raleway"/>
                <a:ea typeface="Raleway"/>
                <a:cs typeface="Raleway"/>
                <a:sym typeface="Raleway"/>
              </a:rPr>
              <a:t>Smoker, fibromialgia, ashtma, rectal cancer</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5" name="Google Shape;215;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b="0" i="0" lang="es" sz="1100" u="none" cap="none" strike="noStrike">
                <a:solidFill>
                  <a:srgbClr val="000000"/>
                </a:solidFill>
                <a:latin typeface="Arial"/>
                <a:ea typeface="Arial"/>
                <a:cs typeface="Arial"/>
                <a:sym typeface="Arial"/>
              </a:rPr>
              <a:t>stephen&gt;:</a:t>
            </a:r>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2 weeks post decompression</a:t>
            </a:r>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-Ongoing dressings in community, every second day</a:t>
            </a:r>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-Small 0.5cm area distal aspect wound serosanginous dishcarge. No pus, no dischence, rest of wound looks helathy. No cellulitis.</a:t>
            </a:r>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-Patient feeling well, no worsening neurology</a:t>
            </a:r>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-Dressing with kerramax/tegaderm, managing with every second day change</a:t>
            </a:r>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-Had one course abx from GP for ?wound issues (clarithromycin), now completed.</a:t>
            </a:r>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-Advised if issue is simply of small slow healing area this can be managed with further dressings. If any pus discharge/cellulitis/pt</a:t>
            </a:r>
            <a:endParaRPr b="0" i="0" sz="1100" u="none" cap="none" strike="noStrike">
              <a:solidFill>
                <a:srgbClr val="000000"/>
              </a:solidFill>
              <a:latin typeface="Arial"/>
              <a:ea typeface="Arial"/>
              <a:cs typeface="Arial"/>
              <a:sym typeface="Arial"/>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unwell/change in back pain or neurology to urgently rediscuss with ortho and we would see same day.</a:t>
            </a:r>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-Has appt next week SBAL</a:t>
            </a:r>
            <a:endParaRPr/>
          </a:p>
          <a:p>
            <a:pPr indent="-228600" lvl="1" marL="9144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1" marL="914400" rtl="0" algn="l">
              <a:lnSpc>
                <a:spcPct val="100000"/>
              </a:lnSpc>
              <a:spcBef>
                <a:spcPts val="0"/>
              </a:spcBef>
              <a:spcAft>
                <a:spcPts val="0"/>
              </a:spcAft>
              <a:buSzPts val="1100"/>
              <a:buChar char="○"/>
            </a:pPr>
            <a:r>
              <a:rPr b="0" i="0" lang="es" sz="1100" u="none" cap="none" strike="noStrike">
                <a:solidFill>
                  <a:srgbClr val="000000"/>
                </a:solidFill>
                <a:latin typeface="Arial"/>
                <a:ea typeface="Arial"/>
                <a:cs typeface="Arial"/>
                <a:sym typeface="Arial"/>
              </a:rPr>
              <a:t>graham,:</a:t>
            </a:r>
            <a:endParaRPr/>
          </a:p>
          <a:p>
            <a:pPr indent="-298450" lvl="0" marL="457200" marR="0" rtl="0" algn="l">
              <a:lnSpc>
                <a:spcPct val="100000"/>
              </a:lnSpc>
              <a:spcBef>
                <a:spcPts val="0"/>
              </a:spcBef>
              <a:spcAft>
                <a:spcPts val="0"/>
              </a:spcAft>
              <a:buClr>
                <a:srgbClr val="000000"/>
              </a:buClr>
              <a:buSzPts val="1100"/>
              <a:buFont typeface="Arial"/>
              <a:buChar char="●"/>
            </a:pPr>
            <a:r>
              <a:rPr b="0" i="0" lang="es" sz="1100" u="none" cap="none" strike="noStrike">
                <a:solidFill>
                  <a:srgbClr val="000000"/>
                </a:solidFill>
                <a:latin typeface="Arial"/>
                <a:ea typeface="Arial"/>
                <a:cs typeface="Arial"/>
                <a:sym typeface="Arial"/>
              </a:rPr>
              <a:t>During inpatient stay Mr Strachan developed a fluid collection around wound. MRI whole spine showed minimal fluid collection in the</a:t>
            </a:r>
            <a:endParaRPr/>
          </a:p>
          <a:p>
            <a:pPr indent="-298450" lvl="0" marL="457200" marR="0" rtl="0" algn="l">
              <a:lnSpc>
                <a:spcPct val="100000"/>
              </a:lnSpc>
              <a:spcBef>
                <a:spcPts val="0"/>
              </a:spcBef>
              <a:spcAft>
                <a:spcPts val="0"/>
              </a:spcAft>
              <a:buClr>
                <a:srgbClr val="000000"/>
              </a:buClr>
              <a:buSzPts val="1100"/>
              <a:buFont typeface="Arial"/>
              <a:buChar char="●"/>
            </a:pPr>
            <a:r>
              <a:rPr b="0" i="0" lang="es" sz="1100" u="none" cap="none" strike="noStrike">
                <a:solidFill>
                  <a:srgbClr val="000000"/>
                </a:solidFill>
                <a:latin typeface="Arial"/>
                <a:ea typeface="Arial"/>
                <a:cs typeface="Arial"/>
                <a:sym typeface="Arial"/>
              </a:rPr>
              <a:t>epidural space at T8/T9 level.</a:t>
            </a:r>
            <a:endParaRPr/>
          </a:p>
          <a:p>
            <a:pPr indent="-298450" lvl="0" marL="457200" marR="0" rtl="0" algn="l">
              <a:lnSpc>
                <a:spcPct val="100000"/>
              </a:lnSpc>
              <a:spcBef>
                <a:spcPts val="0"/>
              </a:spcBef>
              <a:spcAft>
                <a:spcPts val="0"/>
              </a:spcAft>
              <a:buClr>
                <a:srgbClr val="000000"/>
              </a:buClr>
              <a:buSzPts val="1100"/>
              <a:buFont typeface="Arial"/>
              <a:buChar char="●"/>
            </a:pPr>
            <a:r>
              <a:rPr b="0" i="0" lang="es" sz="1100" u="none" cap="none" strike="noStrike">
                <a:solidFill>
                  <a:srgbClr val="000000"/>
                </a:solidFill>
                <a:latin typeface="Arial"/>
                <a:ea typeface="Arial"/>
                <a:cs typeface="Arial"/>
                <a:sym typeface="Arial"/>
              </a:rPr>
              <a:t>Collection was aspirated and drain inserted to assist with drainage of fluid collection.</a:t>
            </a:r>
            <a:endParaRPr/>
          </a:p>
          <a:p>
            <a:pPr indent="-298450" lvl="0" marL="457200" marR="0" rtl="0" algn="l">
              <a:lnSpc>
                <a:spcPct val="100000"/>
              </a:lnSpc>
              <a:spcBef>
                <a:spcPts val="0"/>
              </a:spcBef>
              <a:spcAft>
                <a:spcPts val="0"/>
              </a:spcAft>
              <a:buClr>
                <a:srgbClr val="000000"/>
              </a:buClr>
              <a:buSzPts val="1100"/>
              <a:buFont typeface="Arial"/>
              <a:buChar char="●"/>
            </a:pPr>
            <a:r>
              <a:rPr b="0" i="0" lang="es" sz="1100" u="none" cap="none" strike="noStrike">
                <a:solidFill>
                  <a:srgbClr val="000000"/>
                </a:solidFill>
                <a:latin typeface="Arial"/>
                <a:ea typeface="Arial"/>
                <a:cs typeface="Arial"/>
                <a:sym typeface="Arial"/>
              </a:rPr>
              <a:t>Size of collection has now improved and drain was removed on 29/5/23. District nurses have been contacted to assist with wound</a:t>
            </a:r>
            <a:endParaRPr/>
          </a:p>
          <a:p>
            <a:pPr indent="-298450" lvl="0" marL="457200" marR="0" rtl="0" algn="l">
              <a:lnSpc>
                <a:spcPct val="100000"/>
              </a:lnSpc>
              <a:spcBef>
                <a:spcPts val="0"/>
              </a:spcBef>
              <a:spcAft>
                <a:spcPts val="0"/>
              </a:spcAft>
              <a:buClr>
                <a:srgbClr val="000000"/>
              </a:buClr>
              <a:buSzPts val="1100"/>
              <a:buFont typeface="Arial"/>
              <a:buChar char="●"/>
            </a:pPr>
            <a:r>
              <a:rPr b="0" i="0" lang="es" sz="1100" u="none" cap="none" strike="noStrike">
                <a:solidFill>
                  <a:srgbClr val="000000"/>
                </a:solidFill>
                <a:latin typeface="Arial"/>
                <a:ea typeface="Arial"/>
                <a:cs typeface="Arial"/>
                <a:sym typeface="Arial"/>
              </a:rPr>
              <a:t>care in the community.</a:t>
            </a:r>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5" name="Google Shape;23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
              <a:t>7 patients healed well – discharge letter + follow up appointments</a:t>
            </a:r>
            <a:endParaRPr/>
          </a:p>
          <a:p>
            <a:pPr indent="0" lvl="0" marL="0" rtl="0" algn="l">
              <a:lnSpc>
                <a:spcPct val="100000"/>
              </a:lnSpc>
              <a:spcBef>
                <a:spcPts val="0"/>
              </a:spcBef>
              <a:spcAft>
                <a:spcPts val="0"/>
              </a:spcAft>
              <a:buSzPts val="1100"/>
              <a:buNone/>
            </a:pPr>
            <a:r>
              <a:t/>
            </a:r>
            <a:endParaRPr/>
          </a:p>
          <a:p>
            <a:pPr indent="0" lvl="0" marL="0" marR="0" rtl="0" algn="l">
              <a:lnSpc>
                <a:spcPct val="100000"/>
              </a:lnSpc>
              <a:spcBef>
                <a:spcPts val="0"/>
              </a:spcBef>
              <a:spcAft>
                <a:spcPts val="0"/>
              </a:spcAft>
              <a:buClr>
                <a:srgbClr val="000000"/>
              </a:buClr>
              <a:buSzPts val="1100"/>
              <a:buFont typeface="Arial"/>
              <a:buNone/>
            </a:pPr>
            <a:r>
              <a:rPr lang="es">
                <a:solidFill>
                  <a:schemeClr val="dk1"/>
                </a:solidFill>
                <a:latin typeface="Raleway"/>
                <a:ea typeface="Raleway"/>
                <a:cs typeface="Raleway"/>
                <a:sym typeface="Raleway"/>
              </a:rPr>
              <a:t>Reviewed post op notes, discharge letters, follow up letters, trak care notes while inpatient:</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p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marR="0" rtl="0" algn="l">
              <a:lnSpc>
                <a:spcPct val="100000"/>
              </a:lnSpc>
              <a:spcBef>
                <a:spcPts val="0"/>
              </a:spcBef>
              <a:spcAft>
                <a:spcPts val="0"/>
              </a:spcAft>
              <a:buClr>
                <a:srgbClr val="000000"/>
              </a:buClr>
              <a:buSzPts val="1100"/>
              <a:buFont typeface="Arial"/>
              <a:buChar char="●"/>
            </a:pPr>
            <a:r>
              <a:rPr lang="es"/>
              <a:t>Audit / prospective study / </a:t>
            </a:r>
            <a:endParaRPr/>
          </a:p>
          <a:p>
            <a:pPr indent="-298450" lvl="0" marL="457200" marR="0" rtl="0" algn="l">
              <a:lnSpc>
                <a:spcPct val="100000"/>
              </a:lnSpc>
              <a:spcBef>
                <a:spcPts val="0"/>
              </a:spcBef>
              <a:spcAft>
                <a:spcPts val="0"/>
              </a:spcAft>
              <a:buClr>
                <a:srgbClr val="000000"/>
              </a:buClr>
              <a:buSzPts val="1100"/>
              <a:buFont typeface="Arial"/>
              <a:buChar char="●"/>
            </a:pPr>
            <a:r>
              <a:rPr lang="es" sz="1100">
                <a:solidFill>
                  <a:schemeClr val="dk1"/>
                </a:solidFill>
                <a:latin typeface="Raleway"/>
                <a:ea typeface="Raleway"/>
                <a:cs typeface="Raleway"/>
                <a:sym typeface="Raleway"/>
              </a:rPr>
              <a:t>– larger number not us einpwt</a:t>
            </a:r>
            <a:endParaRPr/>
          </a:p>
          <a:p>
            <a:pPr indent="-228600" lvl="0" marL="457200" marR="0" rtl="0" algn="l">
              <a:lnSpc>
                <a:spcPct val="100000"/>
              </a:lnSpc>
              <a:spcBef>
                <a:spcPts val="0"/>
              </a:spcBef>
              <a:spcAft>
                <a:spcPts val="0"/>
              </a:spcAft>
              <a:buClr>
                <a:srgbClr val="000000"/>
              </a:buClr>
              <a:buSzPts val="1100"/>
              <a:buFont typeface="Arial"/>
              <a:buNone/>
            </a:pPr>
            <a:r>
              <a:t/>
            </a:r>
            <a:endParaRPr sz="1100">
              <a:solidFill>
                <a:schemeClr val="dk1"/>
              </a:solidFill>
              <a:latin typeface="Raleway"/>
              <a:ea typeface="Raleway"/>
              <a:cs typeface="Raleway"/>
              <a:sym typeface="Raleway"/>
            </a:endParaRPr>
          </a:p>
          <a:p>
            <a:pPr indent="-304800" lvl="0" marL="457200" rtl="0" algn="l">
              <a:lnSpc>
                <a:spcPct val="100000"/>
              </a:lnSpc>
              <a:spcBef>
                <a:spcPts val="0"/>
              </a:spcBef>
              <a:spcAft>
                <a:spcPts val="0"/>
              </a:spcAft>
              <a:buSzPts val="1200"/>
              <a:buFont typeface="Raleway"/>
              <a:buAutoNum type="arabicPeriod"/>
            </a:pPr>
            <a:r>
              <a:rPr lang="es" sz="1100">
                <a:latin typeface="Raleway"/>
                <a:ea typeface="Raleway"/>
                <a:cs typeface="Raleway"/>
                <a:sym typeface="Raleway"/>
              </a:rPr>
              <a:t>Negative pressure wound therapy reduces incidence of postoperative wound infection and dehiscence after long-segment thoracolumbar spinal fusion: a single institutional </a:t>
            </a:r>
            <a:r>
              <a:rPr lang="es" sz="1100"/>
              <a:t>https://pubmed.ncbi.nlm.nih.gov/24769401/</a:t>
            </a:r>
            <a:endParaRPr sz="1100">
              <a:latin typeface="Raleway"/>
              <a:ea typeface="Raleway"/>
              <a:cs typeface="Raleway"/>
              <a:sym typeface="Raleway"/>
            </a:endParaRPr>
          </a:p>
          <a:p>
            <a:pPr indent="-304800" lvl="0" marL="457200" rtl="0" algn="l">
              <a:lnSpc>
                <a:spcPct val="115000"/>
              </a:lnSpc>
              <a:spcBef>
                <a:spcPts val="0"/>
              </a:spcBef>
              <a:spcAft>
                <a:spcPts val="0"/>
              </a:spcAft>
              <a:buSzPts val="1200"/>
              <a:buFont typeface="Raleway"/>
              <a:buAutoNum type="arabicPeriod"/>
            </a:pPr>
            <a:r>
              <a:rPr lang="es" sz="1100">
                <a:latin typeface="Raleway"/>
                <a:ea typeface="Raleway"/>
                <a:cs typeface="Raleway"/>
                <a:sym typeface="Raleway"/>
              </a:rPr>
              <a:t>Negative pressure wound therapy for skin grafts and surgical wounds healing by primary intention https://pubmed.ncbi.nlm.nih.gov/25287701/ </a:t>
            </a:r>
            <a:endParaRPr/>
          </a:p>
          <a:p>
            <a:pPr indent="-304800" lvl="0" marL="457200" rtl="0" algn="l">
              <a:lnSpc>
                <a:spcPct val="100000"/>
              </a:lnSpc>
              <a:spcBef>
                <a:spcPts val="0"/>
              </a:spcBef>
              <a:spcAft>
                <a:spcPts val="0"/>
              </a:spcAft>
              <a:buSzPts val="1200"/>
              <a:buFont typeface="Raleway"/>
              <a:buAutoNum type="arabicPeriod"/>
            </a:pPr>
            <a:r>
              <a:rPr b="1" lang="es" sz="1100"/>
              <a:t>Negative Pressure Wound Therapy </a:t>
            </a:r>
            <a:r>
              <a:rPr lang="es" sz="1100">
                <a:latin typeface="Raleway"/>
                <a:ea typeface="Raleway"/>
                <a:cs typeface="Raleway"/>
                <a:sym typeface="Raleway"/>
              </a:rPr>
              <a:t>https://www.ncbi.nlm.nih.gov/books/NBK576388/ </a:t>
            </a:r>
            <a:endParaRPr/>
          </a:p>
          <a:p>
            <a:pPr indent="-304800" lvl="0" marL="457200" rtl="0" algn="l">
              <a:lnSpc>
                <a:spcPct val="100000"/>
              </a:lnSpc>
              <a:spcBef>
                <a:spcPts val="0"/>
              </a:spcBef>
              <a:spcAft>
                <a:spcPts val="0"/>
              </a:spcAft>
              <a:buSzPts val="1200"/>
              <a:buFont typeface="Raleway"/>
              <a:buAutoNum type="arabicPeriod"/>
            </a:pPr>
            <a:r>
              <a:rPr lang="es" sz="1100">
                <a:latin typeface="Raleway"/>
                <a:ea typeface="Raleway"/>
                <a:cs typeface="Raleway"/>
                <a:sym typeface="Raleway"/>
              </a:rPr>
              <a:t>NICE guidelines https://www.nice.org.uk/guidance/MTG43</a:t>
            </a:r>
            <a:endParaRPr/>
          </a:p>
          <a:p>
            <a:pPr indent="-304800" lvl="0" marL="457200" rtl="0" algn="l">
              <a:lnSpc>
                <a:spcPct val="100000"/>
              </a:lnSpc>
              <a:spcBef>
                <a:spcPts val="0"/>
              </a:spcBef>
              <a:spcAft>
                <a:spcPts val="0"/>
              </a:spcAft>
              <a:buSzPts val="1200"/>
              <a:buFont typeface="Raleway"/>
              <a:buAutoNum type="arabicPeriod"/>
            </a:pPr>
            <a:r>
              <a:rPr lang="es" sz="1100">
                <a:latin typeface="Raleway"/>
                <a:ea typeface="Raleway"/>
                <a:cs typeface="Raleway"/>
                <a:sym typeface="Raleway"/>
              </a:rPr>
              <a:t>The lancet https://www.thelancet.com/journals/eclinm/article/PIIS2589-5370(23)00282-1/fulltext</a:t>
            </a:r>
            <a:endParaRPr/>
          </a:p>
          <a:p>
            <a:pPr indent="-304800" lvl="0" marL="457200" rtl="0" algn="l">
              <a:lnSpc>
                <a:spcPct val="115000"/>
              </a:lnSpc>
              <a:spcBef>
                <a:spcPts val="0"/>
              </a:spcBef>
              <a:spcAft>
                <a:spcPts val="0"/>
              </a:spcAft>
              <a:buSzPts val="1200"/>
              <a:buFont typeface="Raleway"/>
              <a:buAutoNum type="arabicPeriod"/>
            </a:pPr>
            <a:r>
              <a:rPr lang="es" sz="1100">
                <a:latin typeface="Raleway"/>
                <a:ea typeface="Raleway"/>
                <a:cs typeface="Raleway"/>
                <a:sym typeface="Raleway"/>
              </a:rPr>
              <a:t>imágenes </a:t>
            </a:r>
            <a:r>
              <a:rPr lang="es" sz="1100" u="sng">
                <a:solidFill>
                  <a:schemeClr val="hlink"/>
                </a:solidFill>
                <a:latin typeface="Raleway"/>
                <a:ea typeface="Raleway"/>
                <a:cs typeface="Raleway"/>
                <a:sym typeface="Raleway"/>
                <a:hlinkClick r:id="rId2"/>
              </a:rPr>
              <a:t>https://www.semanticscholar.org/paper/Negative-pressure-wound-therapy-and-the-emerging-of-Kubek-Ba/1f494de78c390bd9f9a3668d113dcfcf5fbb2f7d/figure/3</a:t>
            </a:r>
            <a:endParaRPr sz="1100">
              <a:latin typeface="Raleway"/>
              <a:ea typeface="Raleway"/>
              <a:cs typeface="Raleway"/>
              <a:sym typeface="Raleway"/>
            </a:endParaRPr>
          </a:p>
          <a:p>
            <a:pPr indent="-304800" lvl="0" marL="457200" rtl="0" algn="l">
              <a:lnSpc>
                <a:spcPct val="115000"/>
              </a:lnSpc>
              <a:spcBef>
                <a:spcPts val="0"/>
              </a:spcBef>
              <a:spcAft>
                <a:spcPts val="0"/>
              </a:spcAft>
              <a:buSzPts val="1200"/>
              <a:buFont typeface="Raleway"/>
              <a:buAutoNum type="arabicPeriod"/>
            </a:pPr>
            <a:r>
              <a:rPr lang="es" sz="1100" u="sng">
                <a:solidFill>
                  <a:schemeClr val="hlink"/>
                </a:solidFill>
                <a:latin typeface="Raleway"/>
                <a:ea typeface="Raleway"/>
                <a:cs typeface="Raleway"/>
                <a:sym typeface="Raleway"/>
                <a:hlinkClick r:id="rId3"/>
              </a:rPr>
              <a:t>https://www.3m.com/3M/en_US/medical-us/healthcare-professionals/surgical-solutions/spine/</a:t>
            </a:r>
            <a:endParaRPr sz="1100">
              <a:latin typeface="Raleway"/>
              <a:ea typeface="Raleway"/>
              <a:cs typeface="Raleway"/>
              <a:sym typeface="Raleway"/>
            </a:endParaRPr>
          </a:p>
          <a:p>
            <a:pPr indent="-304800" lvl="0" marL="457200" rtl="0" algn="l">
              <a:lnSpc>
                <a:spcPct val="115000"/>
              </a:lnSpc>
              <a:spcBef>
                <a:spcPts val="0"/>
              </a:spcBef>
              <a:spcAft>
                <a:spcPts val="0"/>
              </a:spcAft>
              <a:buSzPts val="1200"/>
              <a:buFont typeface="Raleway"/>
              <a:buAutoNum type="arabicPeriod"/>
            </a:pPr>
            <a:r>
              <a:rPr lang="es" sz="1100" u="sng">
                <a:solidFill>
                  <a:schemeClr val="hlink"/>
                </a:solidFill>
                <a:latin typeface="Raleway"/>
                <a:ea typeface="Raleway"/>
                <a:cs typeface="Raleway"/>
                <a:sym typeface="Raleway"/>
                <a:hlinkClick r:id="rId4"/>
              </a:rPr>
              <a:t>https://www.researchgate.net/figure/Application-of-a-PICO-system-to-the-wound_fig5_275663306</a:t>
            </a:r>
            <a:endParaRPr sz="1100">
              <a:latin typeface="Raleway"/>
              <a:ea typeface="Raleway"/>
              <a:cs typeface="Raleway"/>
              <a:sym typeface="Raleway"/>
            </a:endParaRPr>
          </a:p>
          <a:p>
            <a:pPr indent="-304800" lvl="0" marL="457200" rtl="0" algn="l">
              <a:lnSpc>
                <a:spcPct val="135000"/>
              </a:lnSpc>
              <a:spcBef>
                <a:spcPts val="0"/>
              </a:spcBef>
              <a:spcAft>
                <a:spcPts val="0"/>
              </a:spcAft>
              <a:buSzPts val="1200"/>
              <a:buFont typeface="Raleway"/>
              <a:buAutoNum type="arabicPeriod"/>
            </a:pPr>
            <a:r>
              <a:rPr b="1" lang="es" sz="1100">
                <a:solidFill>
                  <a:schemeClr val="dk1"/>
                </a:solidFill>
                <a:highlight>
                  <a:srgbClr val="FFFFFF"/>
                </a:highlight>
                <a:latin typeface="Raleway"/>
                <a:ea typeface="Raleway"/>
                <a:cs typeface="Raleway"/>
                <a:sym typeface="Raleway"/>
              </a:rPr>
              <a:t>Negative Pressure Wound Therapy https://www.ncbi.nlm.nih.gov/books/NBK576388/</a:t>
            </a:r>
            <a:endParaRPr sz="1100">
              <a:latin typeface="Raleway"/>
              <a:ea typeface="Raleway"/>
              <a:cs typeface="Raleway"/>
              <a:sym typeface="Raleway"/>
            </a:endParaRPr>
          </a:p>
          <a:p>
            <a:pPr indent="-228600" lvl="0" marL="457200" marR="0" rtl="0" algn="l">
              <a:lnSpc>
                <a:spcPct val="100000"/>
              </a:lnSpc>
              <a:spcBef>
                <a:spcPts val="0"/>
              </a:spcBef>
              <a:spcAft>
                <a:spcPts val="0"/>
              </a:spcAft>
              <a:buClr>
                <a:srgbClr val="000000"/>
              </a:buClr>
              <a:buSzPts val="1100"/>
              <a:buFont typeface="Arial"/>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Negative pressure wound therapy (NPWT) is a broad term used to describe a unique and versatile system that aids the optimization of wound healing through the application of sub-atmospheric pressure to help reduce inflammatory exudate and promote granulation tissue. It can be utilized to manage acute and chronic wounds, ranging from open fasciotomy wounds and diabetic foot ulcers to closed surgical incisions.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s"/>
              <a:t>intraoperarively damage to surrounding nerves, blood vessels, and soft tissue.</a:t>
            </a:r>
            <a:endParaRPr/>
          </a:p>
          <a:p>
            <a:pPr indent="0" lvl="0" marL="0" rtl="0" algn="l">
              <a:lnSpc>
                <a:spcPct val="100000"/>
              </a:lnSpc>
              <a:spcBef>
                <a:spcPts val="0"/>
              </a:spcBef>
              <a:spcAft>
                <a:spcPts val="0"/>
              </a:spcAft>
              <a:buSzPts val="1100"/>
              <a:buNone/>
            </a:pPr>
            <a:r>
              <a:t/>
            </a:r>
            <a:endParaRPr sz="1800">
              <a:solidFill>
                <a:schemeClr val="dk1"/>
              </a:solidFill>
              <a:highlight>
                <a:srgbClr val="FFFFFF"/>
              </a:highlight>
              <a:latin typeface="Merriweather"/>
              <a:ea typeface="Merriweather"/>
              <a:cs typeface="Merriweather"/>
              <a:sym typeface="Merriweather"/>
            </a:endParaRPr>
          </a:p>
          <a:p>
            <a:pPr indent="-285750" lvl="0" marL="285750" rtl="0" algn="l">
              <a:lnSpc>
                <a:spcPct val="115000"/>
              </a:lnSpc>
              <a:spcBef>
                <a:spcPts val="0"/>
              </a:spcBef>
              <a:spcAft>
                <a:spcPts val="0"/>
              </a:spcAft>
              <a:buSzPts val="1600"/>
              <a:buFont typeface="Merriweather"/>
              <a:buChar char="●"/>
            </a:pPr>
            <a:r>
              <a:rPr lang="es" sz="1600">
                <a:latin typeface="Merriweather"/>
                <a:ea typeface="Merriweather"/>
                <a:cs typeface="Merriweather"/>
                <a:sym typeface="Merriweather"/>
              </a:rPr>
              <a:t>System that </a:t>
            </a:r>
            <a:r>
              <a:rPr lang="es" sz="1600">
                <a:highlight>
                  <a:srgbClr val="FFFFFF"/>
                </a:highlight>
                <a:latin typeface="Merriweather"/>
                <a:ea typeface="Merriweather"/>
                <a:cs typeface="Merriweather"/>
                <a:sym typeface="Merriweather"/>
              </a:rPr>
              <a:t>aids the optimization of wound healing through the application of sub-atmospheric pressure</a:t>
            </a:r>
            <a:endParaRPr sz="1600">
              <a:latin typeface="Merriweather"/>
              <a:ea typeface="Merriweather"/>
              <a:cs typeface="Merriweather"/>
              <a:sym typeface="Merriweather"/>
            </a:endParaRPr>
          </a:p>
          <a:p>
            <a:pPr indent="-285750" lvl="0" marL="285750" rtl="0" algn="l">
              <a:lnSpc>
                <a:spcPct val="115000"/>
              </a:lnSpc>
              <a:spcBef>
                <a:spcPts val="0"/>
              </a:spcBef>
              <a:spcAft>
                <a:spcPts val="0"/>
              </a:spcAft>
              <a:buSzPts val="1600"/>
              <a:buFont typeface="Merriweather"/>
              <a:buChar char="●"/>
            </a:pPr>
            <a:r>
              <a:rPr lang="es" sz="1600">
                <a:highlight>
                  <a:srgbClr val="FFFFFF"/>
                </a:highlight>
                <a:latin typeface="Merriweather"/>
                <a:ea typeface="Merriweather"/>
                <a:cs typeface="Merriweather"/>
                <a:sym typeface="Merriweather"/>
              </a:rPr>
              <a:t>Adapted for the adjunctive treatment of closed wounds (closed surgical incisions, skin grafts). </a:t>
            </a:r>
            <a:endParaRPr/>
          </a:p>
          <a:p>
            <a:pPr indent="-330200" lvl="1" marL="914400" rtl="0" algn="l">
              <a:lnSpc>
                <a:spcPct val="115000"/>
              </a:lnSpc>
              <a:spcBef>
                <a:spcPts val="0"/>
              </a:spcBef>
              <a:spcAft>
                <a:spcPts val="0"/>
              </a:spcAft>
              <a:buSzPts val="1600"/>
              <a:buFont typeface="Merriweather"/>
              <a:buChar char="○"/>
            </a:pPr>
            <a:r>
              <a:rPr lang="es" sz="1600">
                <a:highlight>
                  <a:srgbClr val="FFFFFF"/>
                </a:highlight>
                <a:latin typeface="Merriweather"/>
                <a:ea typeface="Merriweather"/>
                <a:cs typeface="Merriweather"/>
                <a:sym typeface="Merriweather"/>
              </a:rPr>
              <a:t>Reduces edema and seroma formation</a:t>
            </a:r>
            <a:endParaRPr/>
          </a:p>
          <a:p>
            <a:pPr indent="-330200" lvl="1" marL="914400" rtl="0" algn="l">
              <a:lnSpc>
                <a:spcPct val="115000"/>
              </a:lnSpc>
              <a:spcBef>
                <a:spcPts val="0"/>
              </a:spcBef>
              <a:spcAft>
                <a:spcPts val="0"/>
              </a:spcAft>
              <a:buSzPts val="1600"/>
              <a:buFont typeface="Merriweather"/>
              <a:buChar char="○"/>
            </a:pPr>
            <a:r>
              <a:rPr lang="es" sz="1600">
                <a:highlight>
                  <a:srgbClr val="FFFFFF"/>
                </a:highlight>
                <a:latin typeface="Merriweather"/>
                <a:ea typeface="Merriweather"/>
                <a:cs typeface="Merriweather"/>
                <a:sym typeface="Merriweather"/>
              </a:rPr>
              <a:t>Prevents surgical dehiscence in high-risk incision sites</a:t>
            </a:r>
            <a:endParaRPr/>
          </a:p>
          <a:p>
            <a:pPr indent="-330200" lvl="1" marL="914400" rtl="0" algn="l">
              <a:lnSpc>
                <a:spcPct val="115000"/>
              </a:lnSpc>
              <a:spcBef>
                <a:spcPts val="0"/>
              </a:spcBef>
              <a:spcAft>
                <a:spcPts val="0"/>
              </a:spcAft>
              <a:buSzPts val="1600"/>
              <a:buFont typeface="Merriweather"/>
              <a:buChar char="○"/>
            </a:pPr>
            <a:r>
              <a:rPr lang="es" sz="1600">
                <a:highlight>
                  <a:srgbClr val="FFFFFF"/>
                </a:highlight>
                <a:latin typeface="Merriweather"/>
                <a:ea typeface="Merriweather"/>
                <a:cs typeface="Merriweather"/>
                <a:sym typeface="Merriweather"/>
              </a:rPr>
              <a:t>Promotes granulation to encourage healing. (3)</a:t>
            </a:r>
            <a:endParaRPr/>
          </a:p>
          <a:p>
            <a:pPr indent="0" lvl="0" marL="0" rtl="0" algn="l">
              <a:lnSpc>
                <a:spcPct val="100000"/>
              </a:lnSpc>
              <a:spcBef>
                <a:spcPts val="0"/>
              </a:spcBef>
              <a:spcAft>
                <a:spcPts val="0"/>
              </a:spcAft>
              <a:buSzPts val="1100"/>
              <a:buNone/>
            </a:pPr>
            <a:r>
              <a:t/>
            </a:r>
            <a:endParaRPr sz="1800">
              <a:solidFill>
                <a:schemeClr val="dk1"/>
              </a:solidFill>
              <a:highlight>
                <a:srgbClr val="FFFFFF"/>
              </a:highlight>
              <a:latin typeface="Merriweather"/>
              <a:ea typeface="Merriweather"/>
              <a:cs typeface="Merriweather"/>
              <a:sym typeface="Merriweather"/>
            </a:endParaRPr>
          </a:p>
          <a:p>
            <a:pPr indent="0" lvl="0" marL="0" rtl="0" algn="l">
              <a:lnSpc>
                <a:spcPct val="100000"/>
              </a:lnSpc>
              <a:spcBef>
                <a:spcPts val="0"/>
              </a:spcBef>
              <a:spcAft>
                <a:spcPts val="0"/>
              </a:spcAft>
              <a:buSzPts val="1100"/>
              <a:buNone/>
            </a:pPr>
            <a:r>
              <a:rPr lang="es" sz="1800">
                <a:solidFill>
                  <a:schemeClr val="dk1"/>
                </a:solidFill>
                <a:highlight>
                  <a:srgbClr val="FFFFFF"/>
                </a:highlight>
                <a:latin typeface="Merriweather"/>
                <a:ea typeface="Merriweather"/>
                <a:cs typeface="Merriweather"/>
                <a:sym typeface="Merriweather"/>
              </a:rPr>
              <a:t>Benefits (hypothetized) - </a:t>
            </a:r>
            <a:endParaRPr sz="1800">
              <a:solidFill>
                <a:schemeClr val="dk1"/>
              </a:solidFill>
              <a:highlight>
                <a:srgbClr val="FFFFFF"/>
              </a:highlight>
              <a:latin typeface="Merriweather"/>
              <a:ea typeface="Merriweather"/>
              <a:cs typeface="Merriweather"/>
              <a:sym typeface="Merriweather"/>
            </a:endParaRPr>
          </a:p>
          <a:p>
            <a:pPr indent="0" lvl="0" marL="0" rtl="0" algn="l">
              <a:lnSpc>
                <a:spcPct val="100000"/>
              </a:lnSpc>
              <a:spcBef>
                <a:spcPts val="0"/>
              </a:spcBef>
              <a:spcAft>
                <a:spcPts val="0"/>
              </a:spcAft>
              <a:buSzPts val="1100"/>
              <a:buNone/>
            </a:pPr>
            <a:r>
              <a:t/>
            </a:r>
            <a:endParaRPr sz="12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58750" rtl="0" algn="l">
              <a:lnSpc>
                <a:spcPct val="100000"/>
              </a:lnSpc>
              <a:spcBef>
                <a:spcPts val="0"/>
              </a:spcBef>
              <a:spcAft>
                <a:spcPts val="0"/>
              </a:spcAft>
              <a:buSzPts val="1100"/>
              <a:buNone/>
            </a:pPr>
            <a:r>
              <a:t/>
            </a:r>
            <a:endParaRPr/>
          </a:p>
          <a:p>
            <a:pPr indent="-298450" lvl="0" marL="457200" marR="0" rtl="0" algn="l">
              <a:lnSpc>
                <a:spcPct val="100000"/>
              </a:lnSpc>
              <a:spcBef>
                <a:spcPts val="0"/>
              </a:spcBef>
              <a:spcAft>
                <a:spcPts val="0"/>
              </a:spcAft>
              <a:buClr>
                <a:srgbClr val="000000"/>
              </a:buClr>
              <a:buSzPts val="1100"/>
              <a:buFont typeface="Arial"/>
              <a:buChar char="●"/>
            </a:pPr>
            <a:r>
              <a:rPr lang="es"/>
              <a:t>The committee noted that adverse events were rare in the studies but that skin blisters and maceration may occur when using PICO dressings. A clinical expert advised that skin blisters may develop because of skin tension, which is likely to be the result of the dressing being stretched over the wound. This was corroborated by the results of 1 study, in which the highest incidence of skin blisters was in people whose dressings were applied by trainee staff. </a:t>
            </a:r>
            <a:endParaRPr/>
          </a:p>
          <a:p>
            <a:pPr indent="-298450" lvl="0" marL="457200" marR="0" rtl="0" algn="l">
              <a:lnSpc>
                <a:spcPct val="100000"/>
              </a:lnSpc>
              <a:spcBef>
                <a:spcPts val="0"/>
              </a:spcBef>
              <a:spcAft>
                <a:spcPts val="0"/>
              </a:spcAft>
              <a:buClr>
                <a:srgbClr val="000000"/>
              </a:buClr>
              <a:buSzPts val="1100"/>
              <a:buFont typeface="Arial"/>
              <a:buChar char="●"/>
            </a:pPr>
            <a:r>
              <a:rPr lang="es"/>
              <a:t>The company stated that there had been around 147 reported cases of the PICO pump failing since its launch in 2007. The committee considered that pump failure would incur additional costs, including application of additional dressings and pump replacement, but it acknowledged that the reported rates of pump failure were very low.</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 name="Google Shape;11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114300" rtl="0" algn="l">
              <a:lnSpc>
                <a:spcPct val="115000"/>
              </a:lnSpc>
              <a:spcBef>
                <a:spcPts val="0"/>
              </a:spcBef>
              <a:spcAft>
                <a:spcPts val="0"/>
              </a:spcAft>
              <a:buSzPts val="1800"/>
              <a:buNone/>
            </a:pPr>
            <a:r>
              <a:rPr lang="es" sz="1000">
                <a:solidFill>
                  <a:schemeClr val="dk1"/>
                </a:solidFill>
                <a:latin typeface="Merriweather"/>
                <a:ea typeface="Merriweather"/>
                <a:cs typeface="Merriweather"/>
                <a:sym typeface="Merriweather"/>
              </a:rPr>
              <a:t>3</a:t>
            </a:r>
            <a:r>
              <a:rPr lang="es" sz="1000">
                <a:solidFill>
                  <a:srgbClr val="282828"/>
                </a:solidFill>
                <a:latin typeface="Merriweather"/>
                <a:ea typeface="Merriweather"/>
                <a:cs typeface="Merriweather"/>
                <a:sym typeface="Merriweather"/>
              </a:rPr>
              <a:t>1 studies: </a:t>
            </a:r>
            <a:endParaRPr/>
          </a:p>
          <a:p>
            <a:pPr indent="-342900" lvl="0" marL="457200" rtl="0" algn="l">
              <a:lnSpc>
                <a:spcPct val="115000"/>
              </a:lnSpc>
              <a:spcBef>
                <a:spcPts val="0"/>
              </a:spcBef>
              <a:spcAft>
                <a:spcPts val="0"/>
              </a:spcAft>
              <a:buClr>
                <a:srgbClr val="282828"/>
              </a:buClr>
              <a:buSzPts val="1800"/>
              <a:buFont typeface="Merriweather"/>
              <a:buChar char="●"/>
            </a:pPr>
            <a:r>
              <a:rPr lang="es" sz="1000">
                <a:solidFill>
                  <a:srgbClr val="282828"/>
                </a:solidFill>
                <a:latin typeface="Merriweather"/>
                <a:ea typeface="Merriweather"/>
                <a:cs typeface="Merriweather"/>
                <a:sym typeface="Merriweather"/>
              </a:rPr>
              <a:t>15 were RCT</a:t>
            </a:r>
            <a:endParaRPr/>
          </a:p>
          <a:p>
            <a:pPr indent="-342900" lvl="0" marL="457200" rtl="0" algn="l">
              <a:lnSpc>
                <a:spcPct val="115000"/>
              </a:lnSpc>
              <a:spcBef>
                <a:spcPts val="0"/>
              </a:spcBef>
              <a:spcAft>
                <a:spcPts val="0"/>
              </a:spcAft>
              <a:buClr>
                <a:srgbClr val="282828"/>
              </a:buClr>
              <a:buSzPts val="1800"/>
              <a:buFont typeface="Merriweather"/>
              <a:buChar char="●"/>
            </a:pPr>
            <a:r>
              <a:rPr lang="es" sz="1000">
                <a:solidFill>
                  <a:srgbClr val="282828"/>
                </a:solidFill>
                <a:latin typeface="Merriweather"/>
                <a:ea typeface="Merriweather"/>
                <a:cs typeface="Merriweather"/>
                <a:sym typeface="Merriweather"/>
              </a:rPr>
              <a:t>16 were non- randomised comparative observational studies</a:t>
            </a:r>
            <a:endParaRPr sz="1000">
              <a:latin typeface="Merriweather"/>
              <a:ea typeface="Merriweather"/>
              <a:cs typeface="Merriweather"/>
              <a:sym typeface="Merriweather"/>
            </a:endParaRPr>
          </a:p>
          <a:p>
            <a:pPr indent="0" lvl="0" marL="0" rtl="0" algn="l">
              <a:lnSpc>
                <a:spcPct val="100000"/>
              </a:lnSpc>
              <a:spcBef>
                <a:spcPts val="0"/>
              </a:spcBef>
              <a:spcAft>
                <a:spcPts val="0"/>
              </a:spcAft>
              <a:buSzPts val="1100"/>
              <a:buNone/>
            </a:pPr>
            <a:r>
              <a:t/>
            </a:r>
            <a:endParaRPr sz="1000"/>
          </a:p>
          <a:p>
            <a:pPr indent="0" lvl="0" marL="0" rtl="0" algn="l">
              <a:lnSpc>
                <a:spcPct val="100000"/>
              </a:lnSpc>
              <a:spcBef>
                <a:spcPts val="0"/>
              </a:spcBef>
              <a:spcAft>
                <a:spcPts val="0"/>
              </a:spcAft>
              <a:buSzPts val="1100"/>
              <a:buNone/>
            </a:pPr>
            <a:r>
              <a:t/>
            </a:r>
            <a:endParaRPr sz="1000"/>
          </a:p>
          <a:p>
            <a:pPr indent="0" lvl="0" marL="0" rtl="0" algn="l">
              <a:lnSpc>
                <a:spcPct val="100000"/>
              </a:lnSpc>
              <a:spcBef>
                <a:spcPts val="0"/>
              </a:spcBef>
              <a:spcAft>
                <a:spcPts val="0"/>
              </a:spcAft>
              <a:buSzPts val="1100"/>
              <a:buNone/>
            </a:pPr>
            <a:r>
              <a:rPr lang="es" sz="1000"/>
              <a:t>15 RCT </a:t>
            </a:r>
            <a:r>
              <a:rPr lang="es" sz="1000">
                <a:solidFill>
                  <a:srgbClr val="282828"/>
                </a:solidFill>
                <a:latin typeface="Merriweather"/>
                <a:ea typeface="Merriweather"/>
                <a:cs typeface="Merriweather"/>
                <a:sym typeface="Merriweather"/>
              </a:rPr>
              <a:t>Secondary or tertiary care</a:t>
            </a:r>
            <a:endParaRPr sz="1000">
              <a:solidFill>
                <a:srgbClr val="282828"/>
              </a:solidFill>
              <a:latin typeface="Merriweather"/>
              <a:ea typeface="Merriweather"/>
              <a:cs typeface="Merriweather"/>
              <a:sym typeface="Merriweather"/>
            </a:endParaRPr>
          </a:p>
          <a:p>
            <a:pPr indent="-292100" lvl="1" marL="914400" rtl="0" algn="l">
              <a:lnSpc>
                <a:spcPct val="115000"/>
              </a:lnSpc>
              <a:spcBef>
                <a:spcPts val="0"/>
              </a:spcBef>
              <a:spcAft>
                <a:spcPts val="0"/>
              </a:spcAft>
              <a:buClr>
                <a:srgbClr val="282828"/>
              </a:buClr>
              <a:buSzPts val="1000"/>
              <a:buFont typeface="Merriweather"/>
              <a:buChar char="○"/>
            </a:pPr>
            <a:r>
              <a:rPr lang="es" sz="1000">
                <a:solidFill>
                  <a:srgbClr val="282828"/>
                </a:solidFill>
                <a:latin typeface="Merriweather"/>
                <a:ea typeface="Merriweather"/>
                <a:cs typeface="Merriweather"/>
                <a:sym typeface="Merriweather"/>
              </a:rPr>
              <a:t>Preventing surgical site complications in people with closed surgical incisions who were at high risk of complications after surgery </a:t>
            </a:r>
            <a:endParaRPr sz="1000">
              <a:solidFill>
                <a:srgbClr val="282828"/>
              </a:solidFill>
              <a:latin typeface="Merriweather"/>
              <a:ea typeface="Merriweather"/>
              <a:cs typeface="Merriweather"/>
              <a:sym typeface="Merriweather"/>
            </a:endParaRPr>
          </a:p>
          <a:p>
            <a:pPr indent="-292100" lvl="1" marL="914400" rtl="0" algn="l">
              <a:lnSpc>
                <a:spcPct val="115000"/>
              </a:lnSpc>
              <a:spcBef>
                <a:spcPts val="0"/>
              </a:spcBef>
              <a:spcAft>
                <a:spcPts val="0"/>
              </a:spcAft>
              <a:buClr>
                <a:srgbClr val="282828"/>
              </a:buClr>
              <a:buSzPts val="1000"/>
              <a:buFont typeface="Merriweather"/>
              <a:buChar char="○"/>
            </a:pPr>
            <a:r>
              <a:rPr lang="es" sz="1000">
                <a:solidFill>
                  <a:srgbClr val="282828"/>
                </a:solidFill>
                <a:latin typeface="Merriweather"/>
                <a:ea typeface="Merriweather"/>
                <a:cs typeface="Merriweather"/>
                <a:sym typeface="Merriweather"/>
              </a:rPr>
              <a:t>One was done in the UK. </a:t>
            </a:r>
            <a:endParaRPr sz="1000">
              <a:solidFill>
                <a:srgbClr val="282828"/>
              </a:solidFill>
              <a:latin typeface="Merriweather"/>
              <a:ea typeface="Merriweather"/>
              <a:cs typeface="Merriweather"/>
              <a:sym typeface="Merriweather"/>
            </a:endParaRPr>
          </a:p>
          <a:p>
            <a:pPr indent="-228600" lvl="1" marL="914400" rtl="0" algn="l">
              <a:lnSpc>
                <a:spcPct val="115000"/>
              </a:lnSpc>
              <a:spcBef>
                <a:spcPts val="0"/>
              </a:spcBef>
              <a:spcAft>
                <a:spcPts val="0"/>
              </a:spcAft>
              <a:buClr>
                <a:srgbClr val="282828"/>
              </a:buClr>
              <a:buSzPts val="1000"/>
              <a:buFont typeface="Merriweather"/>
              <a:buNone/>
            </a:pPr>
            <a:r>
              <a:t/>
            </a:r>
            <a:endParaRPr sz="1000">
              <a:solidFill>
                <a:srgbClr val="282828"/>
              </a:solidFill>
              <a:latin typeface="Merriweather"/>
              <a:ea typeface="Merriweather"/>
              <a:cs typeface="Merriweather"/>
              <a:sym typeface="Merriweather"/>
            </a:endParaRPr>
          </a:p>
          <a:p>
            <a:pPr indent="-292100" lvl="1" marL="914400" marR="0" rtl="0" algn="l">
              <a:lnSpc>
                <a:spcPct val="115000"/>
              </a:lnSpc>
              <a:spcBef>
                <a:spcPts val="0"/>
              </a:spcBef>
              <a:spcAft>
                <a:spcPts val="0"/>
              </a:spcAft>
              <a:buClr>
                <a:srgbClr val="282828"/>
              </a:buClr>
              <a:buSzPts val="1000"/>
              <a:buFont typeface="Merriweather"/>
              <a:buChar char="○"/>
            </a:pPr>
            <a:r>
              <a:rPr lang="es" sz="1000">
                <a:solidFill>
                  <a:srgbClr val="282828"/>
                </a:solidFill>
                <a:latin typeface="Merriweather"/>
                <a:ea typeface="Merriweather"/>
                <a:cs typeface="Merriweather"/>
                <a:sym typeface="Merriweather"/>
              </a:rPr>
              <a:t>Reduces the rate of seromas compared with standard wound dressings. </a:t>
            </a:r>
            <a:endParaRPr/>
          </a:p>
          <a:p>
            <a:pPr indent="-292100" lvl="1" marL="914400" marR="0" rtl="0" algn="l">
              <a:lnSpc>
                <a:spcPct val="115000"/>
              </a:lnSpc>
              <a:spcBef>
                <a:spcPts val="0"/>
              </a:spcBef>
              <a:spcAft>
                <a:spcPts val="0"/>
              </a:spcAft>
              <a:buClr>
                <a:srgbClr val="282828"/>
              </a:buClr>
              <a:buSzPts val="1000"/>
              <a:buFont typeface="Merriweather"/>
              <a:buChar char="○"/>
            </a:pPr>
            <a:r>
              <a:rPr lang="es" sz="1000">
                <a:solidFill>
                  <a:srgbClr val="282828"/>
                </a:solidFill>
                <a:latin typeface="Merriweather"/>
                <a:ea typeface="Merriweather"/>
                <a:cs typeface="Merriweather"/>
                <a:sym typeface="Merriweather"/>
              </a:rPr>
              <a:t>Cost analyses suggest that using PICO dressings will not add to the overall costs of treatment.  (NICE)</a:t>
            </a:r>
            <a:endParaRPr/>
          </a:p>
          <a:p>
            <a:pPr indent="-228600" lvl="1" marL="914400" rtl="0" algn="l">
              <a:lnSpc>
                <a:spcPct val="115000"/>
              </a:lnSpc>
              <a:spcBef>
                <a:spcPts val="0"/>
              </a:spcBef>
              <a:spcAft>
                <a:spcPts val="0"/>
              </a:spcAft>
              <a:buClr>
                <a:srgbClr val="282828"/>
              </a:buClr>
              <a:buSzPts val="1000"/>
              <a:buFont typeface="Merriweather"/>
              <a:buNone/>
            </a:pPr>
            <a:r>
              <a:t/>
            </a:r>
            <a:endParaRPr sz="10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s" sz="1000">
                <a:solidFill>
                  <a:schemeClr val="dk1"/>
                </a:solidFill>
              </a:rPr>
              <a:t>Summary</a:t>
            </a:r>
            <a:br>
              <a:rPr lang="es" sz="1000">
                <a:solidFill>
                  <a:schemeClr val="dk1"/>
                </a:solidFill>
              </a:rPr>
            </a:br>
            <a:r>
              <a:rPr lang="es" sz="1000">
                <a:solidFill>
                  <a:schemeClr val="dk1"/>
                </a:solidFill>
              </a:rPr>
              <a:t> Background The evidence on prophylactic use of negative pressure wound therapy on primary closed incisional wounds (iNPWT) for the prevention of surgical site infections (SSI) is confusing and ambiguous. Implementation in daily practice is impaired by inconsistent recommendations in current international guidelines and published meta- analyses. More recently, multiple new randomised controlled trials (RCTs) have been published. We aimed to provide an overview of all meta-analyses and their characteristics; to conduct a new and up-to-date systematic review and meta-analysis and Grading of Recommendations Assessment, Development and Evaluation (GRADE) assessment; and to explore the additive value of new RCTs with a trial sequential analysis (TSA).</a:t>
            </a:r>
            <a:endParaRPr sz="1000">
              <a:solidFill>
                <a:schemeClr val="dk1"/>
              </a:solidFill>
            </a:endParaRPr>
          </a:p>
          <a:p>
            <a:pPr indent="0" lvl="0" marL="0" rtl="0" algn="l">
              <a:lnSpc>
                <a:spcPct val="115000"/>
              </a:lnSpc>
              <a:spcBef>
                <a:spcPts val="0"/>
              </a:spcBef>
              <a:spcAft>
                <a:spcPts val="0"/>
              </a:spcAft>
              <a:buSzPts val="1100"/>
              <a:buNone/>
            </a:pPr>
            <a:r>
              <a:t/>
            </a:r>
            <a:endParaRPr sz="1000">
              <a:solidFill>
                <a:schemeClr val="dk1"/>
              </a:solidFill>
            </a:endParaRPr>
          </a:p>
          <a:p>
            <a:pPr indent="0" lvl="0" marL="0" rtl="0" algn="l">
              <a:lnSpc>
                <a:spcPct val="115000"/>
              </a:lnSpc>
              <a:spcBef>
                <a:spcPts val="0"/>
              </a:spcBef>
              <a:spcAft>
                <a:spcPts val="0"/>
              </a:spcAft>
              <a:buSzPts val="1100"/>
              <a:buNone/>
            </a:pPr>
            <a:r>
              <a:rPr lang="es" sz="1000">
                <a:solidFill>
                  <a:schemeClr val="dk1"/>
                </a:solidFill>
              </a:rPr>
              <a:t>methods</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s" sz="1000">
                <a:solidFill>
                  <a:schemeClr val="dk1"/>
                </a:solidFill>
                <a:latin typeface="Merriweather"/>
                <a:ea typeface="Merriweather"/>
                <a:cs typeface="Merriweather"/>
                <a:sym typeface="Merriweather"/>
              </a:rPr>
              <a:t>Methods </a:t>
            </a:r>
            <a:endParaRPr sz="1000">
              <a:solidFill>
                <a:schemeClr val="dk1"/>
              </a:solidFill>
              <a:latin typeface="Merriweather"/>
              <a:ea typeface="Merriweather"/>
              <a:cs typeface="Merriweather"/>
              <a:sym typeface="Merriweather"/>
            </a:endParaRPr>
          </a:p>
          <a:p>
            <a:pPr indent="-292100" lvl="0" marL="457200" rtl="0" algn="l">
              <a:lnSpc>
                <a:spcPct val="115000"/>
              </a:lnSpc>
              <a:spcBef>
                <a:spcPts val="0"/>
              </a:spcBef>
              <a:spcAft>
                <a:spcPts val="0"/>
              </a:spcAft>
              <a:buClr>
                <a:schemeClr val="dk1"/>
              </a:buClr>
              <a:buSzPts val="1000"/>
              <a:buFont typeface="Merriweather"/>
              <a:buChar char="●"/>
            </a:pPr>
            <a:r>
              <a:rPr lang="es" sz="1000">
                <a:solidFill>
                  <a:schemeClr val="dk1"/>
                </a:solidFill>
                <a:latin typeface="Merriweather"/>
                <a:ea typeface="Merriweather"/>
                <a:cs typeface="Merriweather"/>
                <a:sym typeface="Merriweather"/>
              </a:rPr>
              <a:t>PubMed, Embase and Cochrane CENTRAL  - 8 general meta-analyses vs  present meta-analysis </a:t>
            </a:r>
            <a:endParaRPr sz="1000">
              <a:solidFill>
                <a:schemeClr val="dk1"/>
              </a:solidFill>
              <a:latin typeface="Merriweather"/>
              <a:ea typeface="Merriweather"/>
              <a:cs typeface="Merriweather"/>
              <a:sym typeface="Merriweather"/>
            </a:endParaRPr>
          </a:p>
          <a:p>
            <a:pPr indent="-292100" lvl="0" marL="457200" rtl="0" algn="l">
              <a:lnSpc>
                <a:spcPct val="115000"/>
              </a:lnSpc>
              <a:spcBef>
                <a:spcPts val="0"/>
              </a:spcBef>
              <a:spcAft>
                <a:spcPts val="0"/>
              </a:spcAft>
              <a:buClr>
                <a:schemeClr val="dk1"/>
              </a:buClr>
              <a:buSzPts val="1000"/>
              <a:buFont typeface="Merriweather"/>
              <a:buChar char="●"/>
            </a:pPr>
            <a:r>
              <a:rPr lang="es" sz="1000">
                <a:solidFill>
                  <a:schemeClr val="dk1"/>
                </a:solidFill>
                <a:latin typeface="Merriweather"/>
                <a:ea typeface="Merriweather"/>
                <a:cs typeface="Merriweather"/>
                <a:sym typeface="Merriweather"/>
              </a:rPr>
              <a:t>from database inception to October 24, 2022</a:t>
            </a:r>
            <a:endParaRPr sz="1000">
              <a:solidFill>
                <a:schemeClr val="dk1"/>
              </a:solidFill>
              <a:latin typeface="Merriweather"/>
              <a:ea typeface="Merriweather"/>
              <a:cs typeface="Merriweather"/>
              <a:sym typeface="Merriweather"/>
            </a:endParaRPr>
          </a:p>
          <a:p>
            <a:pPr indent="0" lvl="0" marL="0" rtl="0" algn="l">
              <a:lnSpc>
                <a:spcPct val="115000"/>
              </a:lnSpc>
              <a:spcBef>
                <a:spcPts val="0"/>
              </a:spcBef>
              <a:spcAft>
                <a:spcPts val="0"/>
              </a:spcAft>
              <a:buSzPts val="1100"/>
              <a:buNone/>
            </a:pPr>
            <a:r>
              <a:rPr lang="es" sz="1000">
                <a:solidFill>
                  <a:schemeClr val="dk1"/>
                </a:solidFill>
                <a:latin typeface="Merriweather"/>
                <a:ea typeface="Merriweather"/>
                <a:cs typeface="Merriweather"/>
                <a:sym typeface="Merriweather"/>
              </a:rPr>
              <a:t>meta-analyses covering all surgical specialties and RCTs studying the effect of iNPWT compared with standard dressings in all types of surgery </a:t>
            </a:r>
            <a:endParaRPr sz="1000">
              <a:solidFill>
                <a:schemeClr val="dk1"/>
              </a:solidFill>
              <a:latin typeface="Merriweather"/>
              <a:ea typeface="Merriweather"/>
              <a:cs typeface="Merriweather"/>
              <a:sym typeface="Merriweather"/>
            </a:endParaRPr>
          </a:p>
          <a:p>
            <a:pPr indent="0" lvl="0" marL="0" rtl="0" algn="l">
              <a:lnSpc>
                <a:spcPct val="115000"/>
              </a:lnSpc>
              <a:spcBef>
                <a:spcPts val="0"/>
              </a:spcBef>
              <a:spcAft>
                <a:spcPts val="0"/>
              </a:spcAft>
              <a:buSzPts val="1100"/>
              <a:buNone/>
            </a:pPr>
            <a:r>
              <a:rPr lang="es" sz="1000">
                <a:solidFill>
                  <a:schemeClr val="dk1"/>
                </a:solidFill>
              </a:rPr>
              <a:t>on the incidence of SSI, wound dehiscence, reoperation, seroma, hematoma, mortality, readmission rate, skin blistering, skin necrosis, pain, and adverse effects of the intervention </a:t>
            </a:r>
            <a:endParaRPr sz="1000">
              <a:solidFill>
                <a:schemeClr val="dk1"/>
              </a:solidFill>
            </a:endParaRPr>
          </a:p>
          <a:p>
            <a:pPr indent="0" lvl="0" marL="0" rtl="0" algn="l">
              <a:lnSpc>
                <a:spcPct val="115000"/>
              </a:lnSpc>
              <a:spcBef>
                <a:spcPts val="0"/>
              </a:spcBef>
              <a:spcAft>
                <a:spcPts val="0"/>
              </a:spcAft>
              <a:buSzPts val="1100"/>
              <a:buNone/>
            </a:pPr>
            <a:r>
              <a:rPr lang="es" sz="1000">
                <a:solidFill>
                  <a:schemeClr val="dk1"/>
                </a:solidFill>
              </a:rPr>
              <a:t>We calculated relative risks (RR) with corresponding 95% confidence intervals (CI) using a Mantel- Haenszel random-effects model</a:t>
            </a:r>
            <a:endParaRPr sz="1000">
              <a:solidFill>
                <a:schemeClr val="dk1"/>
              </a:solidFill>
            </a:endParaRPr>
          </a:p>
          <a:p>
            <a:pPr indent="0" lvl="0" marL="0" rtl="0" algn="l">
              <a:lnSpc>
                <a:spcPct val="115000"/>
              </a:lnSpc>
              <a:spcBef>
                <a:spcPts val="0"/>
              </a:spcBef>
              <a:spcAft>
                <a:spcPts val="0"/>
              </a:spcAft>
              <a:buSzPts val="1100"/>
              <a:buNone/>
            </a:pPr>
            <a:r>
              <a:rPr lang="es" sz="1000">
                <a:solidFill>
                  <a:schemeClr val="dk1"/>
                </a:solidFill>
              </a:rPr>
              <a:t>We assessed publication bias with a comparison-adjusted funnel plot. TSA was used to assess the risk of random error. The certainty of evidence was evaluated using the Cochrane Risk of Bias- 2 (RoB2) tool and GRADE approach. This study is registered with PROSPERO, CRD42022312995.</a:t>
            </a:r>
            <a:endParaRPr sz="1000">
              <a:solidFill>
                <a:schemeClr val="dk1"/>
              </a:solidFill>
            </a:endParaRPr>
          </a:p>
          <a:p>
            <a:pPr indent="0" lvl="0" marL="0" rtl="0" algn="l">
              <a:lnSpc>
                <a:spcPct val="115000"/>
              </a:lnSpc>
              <a:spcBef>
                <a:spcPts val="0"/>
              </a:spcBef>
              <a:spcAft>
                <a:spcPts val="0"/>
              </a:spcAft>
              <a:buSzPts val="1100"/>
              <a:buNone/>
            </a:pPr>
            <a:r>
              <a:t/>
            </a:r>
            <a:endParaRPr sz="1000">
              <a:solidFill>
                <a:schemeClr val="dk1"/>
              </a:solidFill>
            </a:endParaRPr>
          </a:p>
          <a:p>
            <a:pPr indent="0" lvl="0" marL="0" rtl="0" algn="l">
              <a:lnSpc>
                <a:spcPct val="115000"/>
              </a:lnSpc>
              <a:spcBef>
                <a:spcPts val="0"/>
              </a:spcBef>
              <a:spcAft>
                <a:spcPts val="0"/>
              </a:spcAft>
              <a:buSzPts val="1100"/>
              <a:buNone/>
            </a:pPr>
            <a:r>
              <a:rPr lang="es" sz="1000">
                <a:solidFill>
                  <a:schemeClr val="dk1"/>
                </a:solidFill>
              </a:rPr>
              <a:t>findings </a:t>
            </a:r>
            <a:endParaRPr sz="1000">
              <a:solidFill>
                <a:schemeClr val="dk1"/>
              </a:solidFill>
            </a:endParaRPr>
          </a:p>
          <a:p>
            <a:pPr indent="0" lvl="0" marL="0" rtl="0" algn="l">
              <a:lnSpc>
                <a:spcPct val="115000"/>
              </a:lnSpc>
              <a:spcBef>
                <a:spcPts val="0"/>
              </a:spcBef>
              <a:spcAft>
                <a:spcPts val="0"/>
              </a:spcAft>
              <a:buSzPts val="1100"/>
              <a:buNone/>
            </a:pPr>
            <a:r>
              <a:rPr lang="es" sz="1000">
                <a:solidFill>
                  <a:schemeClr val="dk1"/>
                </a:solidFill>
              </a:rPr>
              <a:t>Compared with previous meta-analyses, the RR stabilised, and the confidence interval narrowed. In the TSA, the cumulative Z-curve crossed the trial sequential monitoring boundary for benefit, confirming the robustness of the summary effect estimate from the meta-analysis	</a:t>
            </a:r>
            <a:endParaRPr sz="1000">
              <a:solidFill>
                <a:schemeClr val="dk1"/>
              </a:solidFill>
            </a:endParaRPr>
          </a:p>
          <a:p>
            <a:pPr indent="0" lvl="0" marL="0" rtl="0" algn="l">
              <a:lnSpc>
                <a:spcPct val="115000"/>
              </a:lnSpc>
              <a:spcBef>
                <a:spcPts val="0"/>
              </a:spcBef>
              <a:spcAft>
                <a:spcPts val="0"/>
              </a:spcAft>
              <a:buSzPts val="1100"/>
              <a:buNone/>
            </a:pPr>
            <a:r>
              <a:rPr lang="es" sz="1000">
                <a:solidFill>
                  <a:schemeClr val="dk1"/>
                </a:solidFill>
              </a:rPr>
              <a:t>Interpretation </a:t>
            </a:r>
            <a:endParaRPr sz="10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s" sz="1000">
                <a:solidFill>
                  <a:schemeClr val="dk1"/>
                </a:solidFill>
              </a:rPr>
              <a:t>if future research is to be conducted on iNPWT, it is crucial to consider what the findings will contribute to the existing robust evidence. </a:t>
            </a:r>
            <a:endParaRPr sz="1000">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89d48027e0_0_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g289d48027e0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 name="Google Shape;155;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s">
                <a:latin typeface="Merriweather"/>
                <a:ea typeface="Merriweather"/>
                <a:cs typeface="Merriweather"/>
                <a:sym typeface="Merriweather"/>
              </a:rPr>
              <a:t>Reviewed operation notes retrospectively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s"/>
              <a:t>continuous pressure on the surface of a closed surgical incision</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s"/>
              <a:t>Each dressing has 4 layers: a silicone adhesive wound contact layer, which is designed to minimise pain and damage during peel-back and to reduce lateral tension; an airlock layer for even distribution of pressure; an absorbent layer to remove exudate and bacteria from the wound; and a top film layer, which acts as a physical barrier and allows moisture to evaporate. </a:t>
            </a:r>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342900" lvl="0" marL="457200" rtl="0" algn="l">
              <a:lnSpc>
                <a:spcPct val="100000"/>
              </a:lnSpc>
              <a:spcBef>
                <a:spcPts val="0"/>
              </a:spcBef>
              <a:spcAft>
                <a:spcPts val="0"/>
              </a:spcAft>
              <a:buSzPts val="1800"/>
              <a:buFont typeface="Merriweather"/>
              <a:buChar char="●"/>
            </a:pPr>
            <a:r>
              <a:rPr lang="es">
                <a:solidFill>
                  <a:schemeClr val="dk1"/>
                </a:solidFill>
              </a:rPr>
              <a:t>Speak&gt; </a:t>
            </a:r>
            <a:r>
              <a:rPr lang="es">
                <a:latin typeface="Merriweather"/>
                <a:ea typeface="Merriweather"/>
                <a:cs typeface="Merriweather"/>
                <a:sym typeface="Merriweather"/>
              </a:rPr>
              <a:t>Single-patient use, lightweight and portable, replaceable canister, audible and visual alarms</a:t>
            </a:r>
            <a:endParaRPr/>
          </a:p>
          <a:p>
            <a:pPr indent="-342900" lvl="0" marL="457200" rtl="0" algn="l">
              <a:lnSpc>
                <a:spcPct val="100000"/>
              </a:lnSpc>
              <a:spcBef>
                <a:spcPts val="0"/>
              </a:spcBef>
              <a:spcAft>
                <a:spcPts val="0"/>
              </a:spcAft>
              <a:buSzPts val="1800"/>
              <a:buFont typeface="Merriweather"/>
              <a:buChar char="●"/>
            </a:pPr>
            <a:r>
              <a:rPr lang="es">
                <a:latin typeface="Merriweather"/>
                <a:ea typeface="Merriweather"/>
                <a:cs typeface="Merriweather"/>
                <a:sym typeface="Merriweather"/>
              </a:rPr>
              <a:t>Multiple dressing options for linear, non-linear, and multiple incisions</a:t>
            </a:r>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33"/>
          <p:cNvSpPr txBox="1"/>
          <p:nvPr>
            <p:ph type="ctrTitle"/>
          </p:nvPr>
        </p:nvSpPr>
        <p:spPr>
          <a:xfrm>
            <a:off x="1143000" y="841772"/>
            <a:ext cx="6858000" cy="17907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33"/>
          <p:cNvSpPr txBox="1"/>
          <p:nvPr>
            <p:ph idx="1" type="subTitle"/>
          </p:nvPr>
        </p:nvSpPr>
        <p:spPr>
          <a:xfrm>
            <a:off x="1143000" y="2701528"/>
            <a:ext cx="6858000" cy="124182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p:txBody>
      </p:sp>
      <p:sp>
        <p:nvSpPr>
          <p:cNvPr id="14" name="Google Shape;14;p3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3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3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42"/>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42"/>
          <p:cNvSpPr/>
          <p:nvPr>
            <p:ph idx="2" type="pic"/>
          </p:nvPr>
        </p:nvSpPr>
        <p:spPr>
          <a:xfrm>
            <a:off x="3887391" y="740569"/>
            <a:ext cx="4629150" cy="3655219"/>
          </a:xfrm>
          <a:prstGeom prst="rect">
            <a:avLst/>
          </a:prstGeom>
          <a:noFill/>
          <a:ln>
            <a:noFill/>
          </a:ln>
        </p:spPr>
      </p:sp>
      <p:sp>
        <p:nvSpPr>
          <p:cNvPr id="68" name="Google Shape;68;p42"/>
          <p:cNvSpPr txBox="1"/>
          <p:nvPr>
            <p:ph idx="1"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69" name="Google Shape;69;p42"/>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42"/>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4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43"/>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43"/>
          <p:cNvSpPr txBox="1"/>
          <p:nvPr>
            <p:ph idx="1" type="body"/>
          </p:nvPr>
        </p:nvSpPr>
        <p:spPr>
          <a:xfrm rot="5400000">
            <a:off x="2940248" y="-942379"/>
            <a:ext cx="3263504"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5" name="Google Shape;75;p43"/>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43"/>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43"/>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44"/>
          <p:cNvSpPr txBox="1"/>
          <p:nvPr>
            <p:ph type="title"/>
          </p:nvPr>
        </p:nvSpPr>
        <p:spPr>
          <a:xfrm rot="5400000">
            <a:off x="5350073" y="1467446"/>
            <a:ext cx="4358879"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44"/>
          <p:cNvSpPr txBox="1"/>
          <p:nvPr>
            <p:ph idx="1" type="body"/>
          </p:nvPr>
        </p:nvSpPr>
        <p:spPr>
          <a:xfrm rot="5400000">
            <a:off x="1349573" y="-447079"/>
            <a:ext cx="4358879"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81" name="Google Shape;81;p44"/>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44"/>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4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3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2800"/>
              <a:buFont typeface="Calibri"/>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 name="Google Shape;19;p3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Clr>
                <a:schemeClr val="dk1"/>
              </a:buClr>
              <a:buSzPts val="1800"/>
              <a:buChar char="●"/>
              <a:defRPr/>
            </a:lvl1pPr>
            <a:lvl2pPr indent="-317500" lvl="1" marL="914400" algn="l">
              <a:lnSpc>
                <a:spcPct val="115000"/>
              </a:lnSpc>
              <a:spcBef>
                <a:spcPts val="0"/>
              </a:spcBef>
              <a:spcAft>
                <a:spcPts val="0"/>
              </a:spcAft>
              <a:buClr>
                <a:schemeClr val="dk1"/>
              </a:buClr>
              <a:buSzPts val="1400"/>
              <a:buChar char="○"/>
              <a:defRPr/>
            </a:lvl2pPr>
            <a:lvl3pPr indent="-317500" lvl="2" marL="1371600" algn="l">
              <a:lnSpc>
                <a:spcPct val="115000"/>
              </a:lnSpc>
              <a:spcBef>
                <a:spcPts val="0"/>
              </a:spcBef>
              <a:spcAft>
                <a:spcPts val="0"/>
              </a:spcAft>
              <a:buClr>
                <a:schemeClr val="dk1"/>
              </a:buClr>
              <a:buSzPts val="1400"/>
              <a:buChar char="■"/>
              <a:defRPr/>
            </a:lvl3pPr>
            <a:lvl4pPr indent="-317500" lvl="3" marL="1828800" algn="l">
              <a:lnSpc>
                <a:spcPct val="115000"/>
              </a:lnSpc>
              <a:spcBef>
                <a:spcPts val="0"/>
              </a:spcBef>
              <a:spcAft>
                <a:spcPts val="0"/>
              </a:spcAft>
              <a:buClr>
                <a:schemeClr val="dk1"/>
              </a:buClr>
              <a:buSzPts val="1400"/>
              <a:buChar char="●"/>
              <a:defRPr/>
            </a:lvl4pPr>
            <a:lvl5pPr indent="-317500" lvl="4" marL="2286000" algn="l">
              <a:lnSpc>
                <a:spcPct val="115000"/>
              </a:lnSpc>
              <a:spcBef>
                <a:spcPts val="0"/>
              </a:spcBef>
              <a:spcAft>
                <a:spcPts val="0"/>
              </a:spcAft>
              <a:buClr>
                <a:schemeClr val="dk1"/>
              </a:buClr>
              <a:buSzPts val="1400"/>
              <a:buChar char="○"/>
              <a:defRPr/>
            </a:lvl5pPr>
            <a:lvl6pPr indent="-317500" lvl="5" marL="2743200" algn="l">
              <a:lnSpc>
                <a:spcPct val="115000"/>
              </a:lnSpc>
              <a:spcBef>
                <a:spcPts val="0"/>
              </a:spcBef>
              <a:spcAft>
                <a:spcPts val="0"/>
              </a:spcAft>
              <a:buClr>
                <a:schemeClr val="dk1"/>
              </a:buClr>
              <a:buSzPts val="1400"/>
              <a:buChar char="■"/>
              <a:defRPr/>
            </a:lvl6pPr>
            <a:lvl7pPr indent="-317500" lvl="6" marL="3200400" algn="l">
              <a:lnSpc>
                <a:spcPct val="115000"/>
              </a:lnSpc>
              <a:spcBef>
                <a:spcPts val="0"/>
              </a:spcBef>
              <a:spcAft>
                <a:spcPts val="0"/>
              </a:spcAft>
              <a:buClr>
                <a:schemeClr val="dk1"/>
              </a:buClr>
              <a:buSzPts val="1400"/>
              <a:buChar char="●"/>
              <a:defRPr/>
            </a:lvl7pPr>
            <a:lvl8pPr indent="-317500" lvl="7" marL="3657600" algn="l">
              <a:lnSpc>
                <a:spcPct val="115000"/>
              </a:lnSpc>
              <a:spcBef>
                <a:spcPts val="0"/>
              </a:spcBef>
              <a:spcAft>
                <a:spcPts val="0"/>
              </a:spcAft>
              <a:buClr>
                <a:schemeClr val="dk1"/>
              </a:buClr>
              <a:buSzPts val="1400"/>
              <a:buChar char="○"/>
              <a:defRPr/>
            </a:lvl8pPr>
            <a:lvl9pPr indent="-317500" lvl="8" marL="4114800" algn="l">
              <a:lnSpc>
                <a:spcPct val="115000"/>
              </a:lnSpc>
              <a:spcBef>
                <a:spcPts val="0"/>
              </a:spcBef>
              <a:spcAft>
                <a:spcPts val="0"/>
              </a:spcAft>
              <a:buClr>
                <a:schemeClr val="dk1"/>
              </a:buClr>
              <a:buSzPts val="1400"/>
              <a:buChar char="■"/>
              <a:defRPr/>
            </a:lvl9pPr>
          </a:lstStyle>
          <a:p/>
        </p:txBody>
      </p:sp>
      <p:sp>
        <p:nvSpPr>
          <p:cNvPr id="20" name="Google Shape;20;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35"/>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5"/>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4" name="Google Shape;24;p35"/>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5"/>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5"/>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36"/>
          <p:cNvSpPr txBox="1"/>
          <p:nvPr>
            <p:ph type="title"/>
          </p:nvPr>
        </p:nvSpPr>
        <p:spPr>
          <a:xfrm>
            <a:off x="623888" y="1282304"/>
            <a:ext cx="7886700" cy="2139553"/>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36"/>
          <p:cNvSpPr txBox="1"/>
          <p:nvPr>
            <p:ph idx="1" type="body"/>
          </p:nvPr>
        </p:nvSpPr>
        <p:spPr>
          <a:xfrm>
            <a:off x="623888" y="3442098"/>
            <a:ext cx="7886700" cy="1125140"/>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rgbClr val="888888"/>
              </a:buClr>
              <a:buSzPts val="1800"/>
              <a:buNone/>
              <a:defRPr sz="1800">
                <a:solidFill>
                  <a:srgbClr val="888888"/>
                </a:solidFill>
              </a:defRPr>
            </a:lvl1pPr>
            <a:lvl2pPr indent="-228600" lvl="1" marL="914400" algn="l">
              <a:lnSpc>
                <a:spcPct val="90000"/>
              </a:lnSpc>
              <a:spcBef>
                <a:spcPts val="375"/>
              </a:spcBef>
              <a:spcAft>
                <a:spcPts val="0"/>
              </a:spcAft>
              <a:buClr>
                <a:srgbClr val="888888"/>
              </a:buClr>
              <a:buSzPts val="1500"/>
              <a:buNone/>
              <a:defRPr sz="1500">
                <a:solidFill>
                  <a:srgbClr val="888888"/>
                </a:solidFill>
              </a:defRPr>
            </a:lvl2pPr>
            <a:lvl3pPr indent="-228600" lvl="2" marL="1371600" algn="l">
              <a:lnSpc>
                <a:spcPct val="90000"/>
              </a:lnSpc>
              <a:spcBef>
                <a:spcPts val="375"/>
              </a:spcBef>
              <a:spcAft>
                <a:spcPts val="0"/>
              </a:spcAft>
              <a:buClr>
                <a:srgbClr val="888888"/>
              </a:buClr>
              <a:buSzPts val="1350"/>
              <a:buNone/>
              <a:defRPr sz="1350">
                <a:solidFill>
                  <a:srgbClr val="888888"/>
                </a:solidFill>
              </a:defRPr>
            </a:lvl3pPr>
            <a:lvl4pPr indent="-228600" lvl="3" marL="1828800" algn="l">
              <a:lnSpc>
                <a:spcPct val="90000"/>
              </a:lnSpc>
              <a:spcBef>
                <a:spcPts val="375"/>
              </a:spcBef>
              <a:spcAft>
                <a:spcPts val="0"/>
              </a:spcAft>
              <a:buClr>
                <a:srgbClr val="888888"/>
              </a:buClr>
              <a:buSzPts val="1200"/>
              <a:buNone/>
              <a:defRPr sz="1200">
                <a:solidFill>
                  <a:srgbClr val="888888"/>
                </a:solidFill>
              </a:defRPr>
            </a:lvl4pPr>
            <a:lvl5pPr indent="-228600" lvl="4" marL="2286000" algn="l">
              <a:lnSpc>
                <a:spcPct val="90000"/>
              </a:lnSpc>
              <a:spcBef>
                <a:spcPts val="375"/>
              </a:spcBef>
              <a:spcAft>
                <a:spcPts val="0"/>
              </a:spcAft>
              <a:buClr>
                <a:srgbClr val="888888"/>
              </a:buClr>
              <a:buSzPts val="1200"/>
              <a:buNone/>
              <a:defRPr sz="1200">
                <a:solidFill>
                  <a:srgbClr val="888888"/>
                </a:solidFill>
              </a:defRPr>
            </a:lvl5pPr>
            <a:lvl6pPr indent="-228600" lvl="5" marL="2743200" algn="l">
              <a:lnSpc>
                <a:spcPct val="90000"/>
              </a:lnSpc>
              <a:spcBef>
                <a:spcPts val="375"/>
              </a:spcBef>
              <a:spcAft>
                <a:spcPts val="0"/>
              </a:spcAft>
              <a:buClr>
                <a:srgbClr val="888888"/>
              </a:buClr>
              <a:buSzPts val="1200"/>
              <a:buNone/>
              <a:defRPr sz="1200">
                <a:solidFill>
                  <a:srgbClr val="888888"/>
                </a:solidFill>
              </a:defRPr>
            </a:lvl6pPr>
            <a:lvl7pPr indent="-228600" lvl="6" marL="3200400" algn="l">
              <a:lnSpc>
                <a:spcPct val="90000"/>
              </a:lnSpc>
              <a:spcBef>
                <a:spcPts val="375"/>
              </a:spcBef>
              <a:spcAft>
                <a:spcPts val="0"/>
              </a:spcAft>
              <a:buClr>
                <a:srgbClr val="888888"/>
              </a:buClr>
              <a:buSzPts val="1200"/>
              <a:buNone/>
              <a:defRPr sz="1200">
                <a:solidFill>
                  <a:srgbClr val="888888"/>
                </a:solidFill>
              </a:defRPr>
            </a:lvl7pPr>
            <a:lvl8pPr indent="-228600" lvl="7" marL="3657600" algn="l">
              <a:lnSpc>
                <a:spcPct val="90000"/>
              </a:lnSpc>
              <a:spcBef>
                <a:spcPts val="375"/>
              </a:spcBef>
              <a:spcAft>
                <a:spcPts val="0"/>
              </a:spcAft>
              <a:buClr>
                <a:srgbClr val="888888"/>
              </a:buClr>
              <a:buSzPts val="1200"/>
              <a:buNone/>
              <a:defRPr sz="1200">
                <a:solidFill>
                  <a:srgbClr val="888888"/>
                </a:solidFill>
              </a:defRPr>
            </a:lvl8pPr>
            <a:lvl9pPr indent="-228600" lvl="8" marL="4114800" algn="l">
              <a:lnSpc>
                <a:spcPct val="90000"/>
              </a:lnSpc>
              <a:spcBef>
                <a:spcPts val="375"/>
              </a:spcBef>
              <a:spcAft>
                <a:spcPts val="0"/>
              </a:spcAft>
              <a:buClr>
                <a:srgbClr val="888888"/>
              </a:buClr>
              <a:buSzPts val="1200"/>
              <a:buNone/>
              <a:defRPr sz="1200">
                <a:solidFill>
                  <a:srgbClr val="888888"/>
                </a:solidFill>
              </a:defRPr>
            </a:lvl9pPr>
          </a:lstStyle>
          <a:p/>
        </p:txBody>
      </p:sp>
      <p:sp>
        <p:nvSpPr>
          <p:cNvPr id="30" name="Google Shape;30;p36"/>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36"/>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36"/>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37"/>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37"/>
          <p:cNvSpPr txBox="1"/>
          <p:nvPr>
            <p:ph idx="1" type="body"/>
          </p:nvPr>
        </p:nvSpPr>
        <p:spPr>
          <a:xfrm>
            <a:off x="6286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6" name="Google Shape;36;p37"/>
          <p:cNvSpPr txBox="1"/>
          <p:nvPr>
            <p:ph idx="2" type="body"/>
          </p:nvPr>
        </p:nvSpPr>
        <p:spPr>
          <a:xfrm>
            <a:off x="4629150" y="1369219"/>
            <a:ext cx="3886200" cy="3263504"/>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7" name="Google Shape;37;p37"/>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37"/>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37"/>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8"/>
          <p:cNvSpPr txBox="1"/>
          <p:nvPr>
            <p:ph type="title"/>
          </p:nvPr>
        </p:nvSpPr>
        <p:spPr>
          <a:xfrm>
            <a:off x="629841"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8"/>
          <p:cNvSpPr txBox="1"/>
          <p:nvPr>
            <p:ph idx="1" type="body"/>
          </p:nvPr>
        </p:nvSpPr>
        <p:spPr>
          <a:xfrm>
            <a:off x="629842" y="1260872"/>
            <a:ext cx="3868340"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43" name="Google Shape;43;p38"/>
          <p:cNvSpPr txBox="1"/>
          <p:nvPr>
            <p:ph idx="2" type="body"/>
          </p:nvPr>
        </p:nvSpPr>
        <p:spPr>
          <a:xfrm>
            <a:off x="629842" y="1878806"/>
            <a:ext cx="3868340"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4" name="Google Shape;44;p38"/>
          <p:cNvSpPr txBox="1"/>
          <p:nvPr>
            <p:ph idx="3" type="body"/>
          </p:nvPr>
        </p:nvSpPr>
        <p:spPr>
          <a:xfrm>
            <a:off x="4629150" y="1260872"/>
            <a:ext cx="3887391" cy="617934"/>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800"/>
              <a:buNone/>
              <a:defRPr b="1" sz="1800"/>
            </a:lvl1pPr>
            <a:lvl2pPr indent="-228600" lvl="1" marL="914400" algn="l">
              <a:lnSpc>
                <a:spcPct val="90000"/>
              </a:lnSpc>
              <a:spcBef>
                <a:spcPts val="375"/>
              </a:spcBef>
              <a:spcAft>
                <a:spcPts val="0"/>
              </a:spcAft>
              <a:buClr>
                <a:schemeClr val="dk1"/>
              </a:buClr>
              <a:buSzPts val="1500"/>
              <a:buNone/>
              <a:defRPr b="1" sz="1500"/>
            </a:lvl2pPr>
            <a:lvl3pPr indent="-228600" lvl="2" marL="1371600" algn="l">
              <a:lnSpc>
                <a:spcPct val="90000"/>
              </a:lnSpc>
              <a:spcBef>
                <a:spcPts val="375"/>
              </a:spcBef>
              <a:spcAft>
                <a:spcPts val="0"/>
              </a:spcAft>
              <a:buClr>
                <a:schemeClr val="dk1"/>
              </a:buClr>
              <a:buSzPts val="1350"/>
              <a:buNone/>
              <a:defRPr b="1" sz="1350"/>
            </a:lvl3pPr>
            <a:lvl4pPr indent="-228600" lvl="3" marL="1828800" algn="l">
              <a:lnSpc>
                <a:spcPct val="90000"/>
              </a:lnSpc>
              <a:spcBef>
                <a:spcPts val="375"/>
              </a:spcBef>
              <a:spcAft>
                <a:spcPts val="0"/>
              </a:spcAft>
              <a:buClr>
                <a:schemeClr val="dk1"/>
              </a:buClr>
              <a:buSzPts val="1200"/>
              <a:buNone/>
              <a:defRPr b="1" sz="1200"/>
            </a:lvl4pPr>
            <a:lvl5pPr indent="-228600" lvl="4" marL="2286000" algn="l">
              <a:lnSpc>
                <a:spcPct val="90000"/>
              </a:lnSpc>
              <a:spcBef>
                <a:spcPts val="375"/>
              </a:spcBef>
              <a:spcAft>
                <a:spcPts val="0"/>
              </a:spcAft>
              <a:buClr>
                <a:schemeClr val="dk1"/>
              </a:buClr>
              <a:buSzPts val="1200"/>
              <a:buNone/>
              <a:defRPr b="1" sz="1200"/>
            </a:lvl5pPr>
            <a:lvl6pPr indent="-228600" lvl="5" marL="2743200" algn="l">
              <a:lnSpc>
                <a:spcPct val="90000"/>
              </a:lnSpc>
              <a:spcBef>
                <a:spcPts val="375"/>
              </a:spcBef>
              <a:spcAft>
                <a:spcPts val="0"/>
              </a:spcAft>
              <a:buClr>
                <a:schemeClr val="dk1"/>
              </a:buClr>
              <a:buSzPts val="1200"/>
              <a:buNone/>
              <a:defRPr b="1" sz="1200"/>
            </a:lvl6pPr>
            <a:lvl7pPr indent="-228600" lvl="6" marL="3200400" algn="l">
              <a:lnSpc>
                <a:spcPct val="90000"/>
              </a:lnSpc>
              <a:spcBef>
                <a:spcPts val="375"/>
              </a:spcBef>
              <a:spcAft>
                <a:spcPts val="0"/>
              </a:spcAft>
              <a:buClr>
                <a:schemeClr val="dk1"/>
              </a:buClr>
              <a:buSzPts val="1200"/>
              <a:buNone/>
              <a:defRPr b="1" sz="1200"/>
            </a:lvl7pPr>
            <a:lvl8pPr indent="-228600" lvl="7" marL="3657600" algn="l">
              <a:lnSpc>
                <a:spcPct val="90000"/>
              </a:lnSpc>
              <a:spcBef>
                <a:spcPts val="375"/>
              </a:spcBef>
              <a:spcAft>
                <a:spcPts val="0"/>
              </a:spcAft>
              <a:buClr>
                <a:schemeClr val="dk1"/>
              </a:buClr>
              <a:buSzPts val="1200"/>
              <a:buNone/>
              <a:defRPr b="1" sz="1200"/>
            </a:lvl8pPr>
            <a:lvl9pPr indent="-228600" lvl="8" marL="4114800" algn="l">
              <a:lnSpc>
                <a:spcPct val="90000"/>
              </a:lnSpc>
              <a:spcBef>
                <a:spcPts val="375"/>
              </a:spcBef>
              <a:spcAft>
                <a:spcPts val="0"/>
              </a:spcAft>
              <a:buClr>
                <a:schemeClr val="dk1"/>
              </a:buClr>
              <a:buSzPts val="1200"/>
              <a:buNone/>
              <a:defRPr b="1" sz="1200"/>
            </a:lvl9pPr>
          </a:lstStyle>
          <a:p/>
        </p:txBody>
      </p:sp>
      <p:sp>
        <p:nvSpPr>
          <p:cNvPr id="45" name="Google Shape;45;p38"/>
          <p:cNvSpPr txBox="1"/>
          <p:nvPr>
            <p:ph idx="4" type="body"/>
          </p:nvPr>
        </p:nvSpPr>
        <p:spPr>
          <a:xfrm>
            <a:off x="4629150" y="1878806"/>
            <a:ext cx="3887391" cy="2763441"/>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6" name="Google Shape;46;p38"/>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38"/>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38"/>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9"/>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9"/>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39"/>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39"/>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40"/>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40"/>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40"/>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41"/>
          <p:cNvSpPr txBox="1"/>
          <p:nvPr>
            <p:ph type="title"/>
          </p:nvPr>
        </p:nvSpPr>
        <p:spPr>
          <a:xfrm>
            <a:off x="629841" y="342900"/>
            <a:ext cx="2949178" cy="120015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41"/>
          <p:cNvSpPr txBox="1"/>
          <p:nvPr>
            <p:ph idx="1" type="body"/>
          </p:nvPr>
        </p:nvSpPr>
        <p:spPr>
          <a:xfrm>
            <a:off x="3887391" y="740569"/>
            <a:ext cx="4629150" cy="3655219"/>
          </a:xfrm>
          <a:prstGeom prst="rect">
            <a:avLst/>
          </a:prstGeom>
          <a:noFill/>
          <a:ln>
            <a:noFill/>
          </a:ln>
        </p:spPr>
        <p:txBody>
          <a:bodyPr anchorCtr="0" anchor="t" bIns="45700" lIns="91425" spcFirstLastPara="1" rIns="91425" wrap="square" tIns="45700">
            <a:normAutofit/>
          </a:bodyPr>
          <a:lstStyle>
            <a:lvl1pPr indent="-381000" lvl="0" marL="457200" algn="l">
              <a:lnSpc>
                <a:spcPct val="90000"/>
              </a:lnSpc>
              <a:spcBef>
                <a:spcPts val="750"/>
              </a:spcBef>
              <a:spcAft>
                <a:spcPts val="0"/>
              </a:spcAft>
              <a:buClr>
                <a:schemeClr val="dk1"/>
              </a:buClr>
              <a:buSzPts val="2400"/>
              <a:buChar char="•"/>
              <a:defRPr sz="2400"/>
            </a:lvl1pPr>
            <a:lvl2pPr indent="-361950" lvl="1" marL="914400" algn="l">
              <a:lnSpc>
                <a:spcPct val="90000"/>
              </a:lnSpc>
              <a:spcBef>
                <a:spcPts val="375"/>
              </a:spcBef>
              <a:spcAft>
                <a:spcPts val="0"/>
              </a:spcAft>
              <a:buClr>
                <a:schemeClr val="dk1"/>
              </a:buClr>
              <a:buSzPts val="2100"/>
              <a:buChar char="•"/>
              <a:defRPr sz="2100"/>
            </a:lvl2pPr>
            <a:lvl3pPr indent="-342900" lvl="2" marL="1371600" algn="l">
              <a:lnSpc>
                <a:spcPct val="90000"/>
              </a:lnSpc>
              <a:spcBef>
                <a:spcPts val="375"/>
              </a:spcBef>
              <a:spcAft>
                <a:spcPts val="0"/>
              </a:spcAft>
              <a:buClr>
                <a:schemeClr val="dk1"/>
              </a:buClr>
              <a:buSzPts val="1800"/>
              <a:buChar char="•"/>
              <a:defRPr sz="1800"/>
            </a:lvl3pPr>
            <a:lvl4pPr indent="-323850" lvl="3" marL="1828800" algn="l">
              <a:lnSpc>
                <a:spcPct val="90000"/>
              </a:lnSpc>
              <a:spcBef>
                <a:spcPts val="375"/>
              </a:spcBef>
              <a:spcAft>
                <a:spcPts val="0"/>
              </a:spcAft>
              <a:buClr>
                <a:schemeClr val="dk1"/>
              </a:buClr>
              <a:buSzPts val="1500"/>
              <a:buChar char="•"/>
              <a:defRPr sz="1500"/>
            </a:lvl4pPr>
            <a:lvl5pPr indent="-323850" lvl="4" marL="2286000" algn="l">
              <a:lnSpc>
                <a:spcPct val="90000"/>
              </a:lnSpc>
              <a:spcBef>
                <a:spcPts val="375"/>
              </a:spcBef>
              <a:spcAft>
                <a:spcPts val="0"/>
              </a:spcAft>
              <a:buClr>
                <a:schemeClr val="dk1"/>
              </a:buClr>
              <a:buSzPts val="1500"/>
              <a:buChar char="•"/>
              <a:defRPr sz="1500"/>
            </a:lvl5pPr>
            <a:lvl6pPr indent="-323850" lvl="5" marL="2743200" algn="l">
              <a:lnSpc>
                <a:spcPct val="90000"/>
              </a:lnSpc>
              <a:spcBef>
                <a:spcPts val="375"/>
              </a:spcBef>
              <a:spcAft>
                <a:spcPts val="0"/>
              </a:spcAft>
              <a:buClr>
                <a:schemeClr val="dk1"/>
              </a:buClr>
              <a:buSzPts val="1500"/>
              <a:buChar char="•"/>
              <a:defRPr sz="1500"/>
            </a:lvl6pPr>
            <a:lvl7pPr indent="-323850" lvl="6" marL="3200400" algn="l">
              <a:lnSpc>
                <a:spcPct val="90000"/>
              </a:lnSpc>
              <a:spcBef>
                <a:spcPts val="375"/>
              </a:spcBef>
              <a:spcAft>
                <a:spcPts val="0"/>
              </a:spcAft>
              <a:buClr>
                <a:schemeClr val="dk1"/>
              </a:buClr>
              <a:buSzPts val="1500"/>
              <a:buChar char="•"/>
              <a:defRPr sz="1500"/>
            </a:lvl7pPr>
            <a:lvl8pPr indent="-323850" lvl="7" marL="3657600" algn="l">
              <a:lnSpc>
                <a:spcPct val="90000"/>
              </a:lnSpc>
              <a:spcBef>
                <a:spcPts val="375"/>
              </a:spcBef>
              <a:spcAft>
                <a:spcPts val="0"/>
              </a:spcAft>
              <a:buClr>
                <a:schemeClr val="dk1"/>
              </a:buClr>
              <a:buSzPts val="1500"/>
              <a:buChar char="•"/>
              <a:defRPr sz="1500"/>
            </a:lvl8pPr>
            <a:lvl9pPr indent="-323850" lvl="8" marL="4114800" algn="l">
              <a:lnSpc>
                <a:spcPct val="90000"/>
              </a:lnSpc>
              <a:spcBef>
                <a:spcPts val="375"/>
              </a:spcBef>
              <a:spcAft>
                <a:spcPts val="0"/>
              </a:spcAft>
              <a:buClr>
                <a:schemeClr val="dk1"/>
              </a:buClr>
              <a:buSzPts val="1500"/>
              <a:buChar char="•"/>
              <a:defRPr sz="1500"/>
            </a:lvl9pPr>
          </a:lstStyle>
          <a:p/>
        </p:txBody>
      </p:sp>
      <p:sp>
        <p:nvSpPr>
          <p:cNvPr id="61" name="Google Shape;61;p41"/>
          <p:cNvSpPr txBox="1"/>
          <p:nvPr>
            <p:ph idx="2" type="body"/>
          </p:nvPr>
        </p:nvSpPr>
        <p:spPr>
          <a:xfrm>
            <a:off x="629841" y="1543050"/>
            <a:ext cx="2949178" cy="2858691"/>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200"/>
              <a:buNone/>
              <a:defRPr sz="1200"/>
            </a:lvl1pPr>
            <a:lvl2pPr indent="-228600" lvl="1" marL="914400" algn="l">
              <a:lnSpc>
                <a:spcPct val="90000"/>
              </a:lnSpc>
              <a:spcBef>
                <a:spcPts val="375"/>
              </a:spcBef>
              <a:spcAft>
                <a:spcPts val="0"/>
              </a:spcAft>
              <a:buClr>
                <a:schemeClr val="dk1"/>
              </a:buClr>
              <a:buSzPts val="1050"/>
              <a:buNone/>
              <a:defRPr sz="1050"/>
            </a:lvl2pPr>
            <a:lvl3pPr indent="-228600" lvl="2" marL="1371600" algn="l">
              <a:lnSpc>
                <a:spcPct val="90000"/>
              </a:lnSpc>
              <a:spcBef>
                <a:spcPts val="375"/>
              </a:spcBef>
              <a:spcAft>
                <a:spcPts val="0"/>
              </a:spcAft>
              <a:buClr>
                <a:schemeClr val="dk1"/>
              </a:buClr>
              <a:buSzPts val="900"/>
              <a:buNone/>
              <a:defRPr sz="900"/>
            </a:lvl3pPr>
            <a:lvl4pPr indent="-228600" lvl="3" marL="1828800" algn="l">
              <a:lnSpc>
                <a:spcPct val="90000"/>
              </a:lnSpc>
              <a:spcBef>
                <a:spcPts val="375"/>
              </a:spcBef>
              <a:spcAft>
                <a:spcPts val="0"/>
              </a:spcAft>
              <a:buClr>
                <a:schemeClr val="dk1"/>
              </a:buClr>
              <a:buSzPts val="750"/>
              <a:buNone/>
              <a:defRPr sz="750"/>
            </a:lvl4pPr>
            <a:lvl5pPr indent="-228600" lvl="4" marL="2286000" algn="l">
              <a:lnSpc>
                <a:spcPct val="90000"/>
              </a:lnSpc>
              <a:spcBef>
                <a:spcPts val="375"/>
              </a:spcBef>
              <a:spcAft>
                <a:spcPts val="0"/>
              </a:spcAft>
              <a:buClr>
                <a:schemeClr val="dk1"/>
              </a:buClr>
              <a:buSzPts val="750"/>
              <a:buNone/>
              <a:defRPr sz="750"/>
            </a:lvl5pPr>
            <a:lvl6pPr indent="-228600" lvl="5" marL="2743200" algn="l">
              <a:lnSpc>
                <a:spcPct val="90000"/>
              </a:lnSpc>
              <a:spcBef>
                <a:spcPts val="375"/>
              </a:spcBef>
              <a:spcAft>
                <a:spcPts val="0"/>
              </a:spcAft>
              <a:buClr>
                <a:schemeClr val="dk1"/>
              </a:buClr>
              <a:buSzPts val="750"/>
              <a:buNone/>
              <a:defRPr sz="750"/>
            </a:lvl6pPr>
            <a:lvl7pPr indent="-228600" lvl="6" marL="3200400" algn="l">
              <a:lnSpc>
                <a:spcPct val="90000"/>
              </a:lnSpc>
              <a:spcBef>
                <a:spcPts val="375"/>
              </a:spcBef>
              <a:spcAft>
                <a:spcPts val="0"/>
              </a:spcAft>
              <a:buClr>
                <a:schemeClr val="dk1"/>
              </a:buClr>
              <a:buSzPts val="750"/>
              <a:buNone/>
              <a:defRPr sz="750"/>
            </a:lvl7pPr>
            <a:lvl8pPr indent="-228600" lvl="7" marL="3657600" algn="l">
              <a:lnSpc>
                <a:spcPct val="90000"/>
              </a:lnSpc>
              <a:spcBef>
                <a:spcPts val="375"/>
              </a:spcBef>
              <a:spcAft>
                <a:spcPts val="0"/>
              </a:spcAft>
              <a:buClr>
                <a:schemeClr val="dk1"/>
              </a:buClr>
              <a:buSzPts val="750"/>
              <a:buNone/>
              <a:defRPr sz="750"/>
            </a:lvl8pPr>
            <a:lvl9pPr indent="-228600" lvl="8" marL="4114800" algn="l">
              <a:lnSpc>
                <a:spcPct val="90000"/>
              </a:lnSpc>
              <a:spcBef>
                <a:spcPts val="375"/>
              </a:spcBef>
              <a:spcAft>
                <a:spcPts val="0"/>
              </a:spcAft>
              <a:buClr>
                <a:schemeClr val="dk1"/>
              </a:buClr>
              <a:buSzPts val="750"/>
              <a:buNone/>
              <a:defRPr sz="750"/>
            </a:lvl9pPr>
          </a:lstStyle>
          <a:p/>
        </p:txBody>
      </p:sp>
      <p:sp>
        <p:nvSpPr>
          <p:cNvPr id="62" name="Google Shape;62;p41"/>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41"/>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41"/>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a:lvl1pPr>
            <a:lvl2pPr indent="0" lvl="1" marL="0" algn="r">
              <a:lnSpc>
                <a:spcPct val="100000"/>
              </a:lnSpc>
              <a:spcBef>
                <a:spcPts val="0"/>
              </a:spcBef>
              <a:spcAft>
                <a:spcPts val="0"/>
              </a:spcAft>
              <a:buSzPts val="900"/>
              <a:buNone/>
              <a:defRPr/>
            </a:lvl2pPr>
            <a:lvl3pPr indent="0" lvl="2" marL="0" algn="r">
              <a:lnSpc>
                <a:spcPct val="100000"/>
              </a:lnSpc>
              <a:spcBef>
                <a:spcPts val="0"/>
              </a:spcBef>
              <a:spcAft>
                <a:spcPts val="0"/>
              </a:spcAft>
              <a:buSzPts val="900"/>
              <a:buNone/>
              <a:defRPr/>
            </a:lvl3pPr>
            <a:lvl4pPr indent="0" lvl="3" marL="0" algn="r">
              <a:lnSpc>
                <a:spcPct val="100000"/>
              </a:lnSpc>
              <a:spcBef>
                <a:spcPts val="0"/>
              </a:spcBef>
              <a:spcAft>
                <a:spcPts val="0"/>
              </a:spcAft>
              <a:buSzPts val="900"/>
              <a:buNone/>
              <a:defRPr/>
            </a:lvl4pPr>
            <a:lvl5pPr indent="0" lvl="4" marL="0" algn="r">
              <a:lnSpc>
                <a:spcPct val="100000"/>
              </a:lnSpc>
              <a:spcBef>
                <a:spcPts val="0"/>
              </a:spcBef>
              <a:spcAft>
                <a:spcPts val="0"/>
              </a:spcAft>
              <a:buSzPts val="900"/>
              <a:buNone/>
              <a:defRPr/>
            </a:lvl5pPr>
            <a:lvl6pPr indent="0" lvl="5" marL="0" algn="r">
              <a:lnSpc>
                <a:spcPct val="100000"/>
              </a:lnSpc>
              <a:spcBef>
                <a:spcPts val="0"/>
              </a:spcBef>
              <a:spcAft>
                <a:spcPts val="0"/>
              </a:spcAft>
              <a:buSzPts val="900"/>
              <a:buNone/>
              <a:defRPr/>
            </a:lvl6pPr>
            <a:lvl7pPr indent="0" lvl="6" marL="0" algn="r">
              <a:lnSpc>
                <a:spcPct val="100000"/>
              </a:lnSpc>
              <a:spcBef>
                <a:spcPts val="0"/>
              </a:spcBef>
              <a:spcAft>
                <a:spcPts val="0"/>
              </a:spcAft>
              <a:buSzPts val="900"/>
              <a:buNone/>
              <a:defRPr/>
            </a:lvl7pPr>
            <a:lvl8pPr indent="0" lvl="7" marL="0" algn="r">
              <a:lnSpc>
                <a:spcPct val="100000"/>
              </a:lnSpc>
              <a:spcBef>
                <a:spcPts val="0"/>
              </a:spcBef>
              <a:spcAft>
                <a:spcPts val="0"/>
              </a:spcAft>
              <a:buSzPts val="900"/>
              <a:buNone/>
              <a:defRPr/>
            </a:lvl8pPr>
            <a:lvl9pPr indent="0" lvl="8" marL="0" algn="r">
              <a:lnSpc>
                <a:spcPct val="100000"/>
              </a:lnSpc>
              <a:spcBef>
                <a:spcPts val="0"/>
              </a:spcBef>
              <a:spcAft>
                <a:spcPts val="0"/>
              </a:spcAft>
              <a:buSzPts val="90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32"/>
          <p:cNvSpPr txBox="1"/>
          <p:nvPr>
            <p:ph type="title"/>
          </p:nvPr>
        </p:nvSpPr>
        <p:spPr>
          <a:xfrm>
            <a:off x="628650" y="273844"/>
            <a:ext cx="7886700" cy="994172"/>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32"/>
          <p:cNvSpPr txBox="1"/>
          <p:nvPr>
            <p:ph idx="1" type="body"/>
          </p:nvPr>
        </p:nvSpPr>
        <p:spPr>
          <a:xfrm>
            <a:off x="628650" y="1369219"/>
            <a:ext cx="7886700" cy="3263504"/>
          </a:xfrm>
          <a:prstGeom prst="rect">
            <a:avLst/>
          </a:prstGeom>
          <a:noFill/>
          <a:ln>
            <a:noFill/>
          </a:ln>
        </p:spPr>
        <p:txBody>
          <a:bodyPr anchorCtr="0" anchor="t" bIns="45700" lIns="91425" spcFirstLastPara="1" rIns="91425" wrap="square" tIns="45700">
            <a:normAutofit/>
          </a:bodyPr>
          <a:lstStyle>
            <a:lvl1pPr indent="-361950" lvl="0" marL="457200" marR="0" rtl="0" algn="l">
              <a:lnSpc>
                <a:spcPct val="90000"/>
              </a:lnSpc>
              <a:spcBef>
                <a:spcPts val="75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375"/>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375"/>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4325" lvl="3" marL="1828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4pPr>
            <a:lvl5pPr indent="-314325" lvl="4" marL="22860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5pPr>
            <a:lvl6pPr indent="-314325" lvl="5" marL="27432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6pPr>
            <a:lvl7pPr indent="-314325" lvl="6" marL="32004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7pPr>
            <a:lvl8pPr indent="-314325" lvl="7" marL="36576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8pPr>
            <a:lvl9pPr indent="-314325" lvl="8" marL="4114800" marR="0" rtl="0" algn="l">
              <a:lnSpc>
                <a:spcPct val="90000"/>
              </a:lnSpc>
              <a:spcBef>
                <a:spcPts val="375"/>
              </a:spcBef>
              <a:spcAft>
                <a:spcPts val="0"/>
              </a:spcAft>
              <a:buClr>
                <a:schemeClr val="dk1"/>
              </a:buClr>
              <a:buSzPts val="1350"/>
              <a:buFont typeface="Arial"/>
              <a:buChar char="•"/>
              <a:defRPr b="0" i="0" sz="1350" u="none" cap="none" strike="noStrike">
                <a:solidFill>
                  <a:schemeClr val="dk1"/>
                </a:solidFill>
                <a:latin typeface="Calibri"/>
                <a:ea typeface="Calibri"/>
                <a:cs typeface="Calibri"/>
                <a:sym typeface="Calibri"/>
              </a:defRPr>
            </a:lvl9pPr>
          </a:lstStyle>
          <a:p/>
        </p:txBody>
      </p:sp>
      <p:sp>
        <p:nvSpPr>
          <p:cNvPr id="8" name="Google Shape;8;p32"/>
          <p:cNvSpPr txBox="1"/>
          <p:nvPr>
            <p:ph idx="10" type="dt"/>
          </p:nvPr>
        </p:nvSpPr>
        <p:spPr>
          <a:xfrm>
            <a:off x="628650" y="4767263"/>
            <a:ext cx="2057400" cy="273844"/>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SzPts val="1400"/>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9" name="Google Shape;9;p32"/>
          <p:cNvSpPr txBox="1"/>
          <p:nvPr>
            <p:ph idx="11" type="ftr"/>
          </p:nvPr>
        </p:nvSpPr>
        <p:spPr>
          <a:xfrm>
            <a:off x="3028950" y="4767263"/>
            <a:ext cx="3086100" cy="273844"/>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SzPts val="1400"/>
              <a:buNone/>
              <a:defRPr b="0" i="0" sz="90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0" name="Google Shape;10;p32"/>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7.png"/><Relationship Id="rId4" Type="http://schemas.openxmlformats.org/officeDocument/2006/relationships/image" Target="../media/image16.png"/><Relationship Id="rId5" Type="http://schemas.openxmlformats.org/officeDocument/2006/relationships/image" Target="../media/image11.png"/><Relationship Id="rId6"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chart" Target="../charts/chart1.xml"/><Relationship Id="rId4" Type="http://schemas.openxmlformats.org/officeDocument/2006/relationships/chart" Target="../charts/chart2.xml"/><Relationship Id="rId5"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chart" Target="../charts/chart3.xml"/><Relationship Id="rId4" Type="http://schemas.openxmlformats.org/officeDocument/2006/relationships/chart" Target="../charts/chart4.xml"/><Relationship Id="rId5" Type="http://schemas.openxmlformats.org/officeDocument/2006/relationships/image" Target="../media/image1.png"/><Relationship Id="rId6" Type="http://schemas.openxmlformats.org/officeDocument/2006/relationships/chart" Target="../charts/char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chart" Target="../charts/chart6.xml"/><Relationship Id="rId4" Type="http://schemas.openxmlformats.org/officeDocument/2006/relationships/chart" Target="../charts/chart7.xml"/><Relationship Id="rId5" Type="http://schemas.openxmlformats.org/officeDocument/2006/relationships/chart" Target="../charts/chart8.xml"/><Relationship Id="rId6"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8.png"/><Relationship Id="rId4" Type="http://schemas.openxmlformats.org/officeDocument/2006/relationships/image" Target="../media/image10.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14.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369900" y="866425"/>
            <a:ext cx="4488971" cy="4088100"/>
          </a:xfrm>
          <a:prstGeom prst="rect">
            <a:avLst/>
          </a:prstGeom>
          <a:noFill/>
          <a:ln>
            <a:noFill/>
          </a:ln>
        </p:spPr>
        <p:txBody>
          <a:bodyPr anchorCtr="0" anchor="b" bIns="91425" lIns="91425" spcFirstLastPara="1" rIns="91425" wrap="square" tIns="91425">
            <a:normAutofit/>
          </a:bodyPr>
          <a:lstStyle/>
          <a:p>
            <a:pPr indent="0" lvl="0" marL="0" rtl="0" algn="l">
              <a:lnSpc>
                <a:spcPct val="115000"/>
              </a:lnSpc>
              <a:spcBef>
                <a:spcPts val="1200"/>
              </a:spcBef>
              <a:spcAft>
                <a:spcPts val="0"/>
              </a:spcAft>
              <a:buClr>
                <a:schemeClr val="dk1"/>
              </a:buClr>
              <a:buSzPts val="5778"/>
              <a:buFont typeface="Merriweather"/>
              <a:buNone/>
            </a:pPr>
            <a:r>
              <a:rPr lang="es" sz="2500">
                <a:latin typeface="Merriweather"/>
                <a:ea typeface="Merriweather"/>
                <a:cs typeface="Merriweather"/>
                <a:sym typeface="Merriweather"/>
                <a:extLst>
                  <a:ext uri="http://customooxmlschemas.google.com/">
                    <go:slidesCustomData xmlns:go="http://customooxmlschemas.google.com/" textRoundtripDataId="0"/>
                  </a:ext>
                </a:extLst>
              </a:rPr>
              <a:t>Incisional Negative Pressure Wound Dressings (iNPWD) for spinal fusions</a:t>
            </a:r>
            <a:br>
              <a:rPr lang="es" sz="1800">
                <a:latin typeface="Merriweather"/>
                <a:ea typeface="Merriweather"/>
                <a:cs typeface="Merriweather"/>
                <a:sym typeface="Merriweather"/>
                <a:extLst>
                  <a:ext uri="http://customooxmlschemas.google.com/">
                    <go:slidesCustomData xmlns:go="http://customooxmlschemas.google.com/" textRoundtripDataId="1"/>
                  </a:ext>
                </a:extLst>
              </a:rPr>
            </a:br>
            <a:r>
              <a:rPr lang="es" sz="1800">
                <a:latin typeface="Merriweather"/>
                <a:ea typeface="Merriweather"/>
                <a:cs typeface="Merriweather"/>
                <a:sym typeface="Merriweather"/>
                <a:extLst>
                  <a:ext uri="http://customooxmlschemas.google.com/">
                    <go:slidesCustomData xmlns:go="http://customooxmlschemas.google.com/" textRoundtripDataId="1"/>
                  </a:ext>
                </a:extLst>
              </a:rPr>
              <a:t> </a:t>
            </a:r>
            <a:br>
              <a:rPr lang="es" sz="1800">
                <a:latin typeface="Merriweather"/>
                <a:ea typeface="Merriweather"/>
                <a:cs typeface="Merriweather"/>
                <a:sym typeface="Merriweather"/>
                <a:extLst>
                  <a:ext uri="http://customooxmlschemas.google.com/">
                    <go:slidesCustomData xmlns:go="http://customooxmlschemas.google.com/" textRoundtripDataId="1"/>
                  </a:ext>
                </a:extLst>
              </a:rPr>
            </a:br>
            <a:r>
              <a:rPr lang="es" sz="1500">
                <a:latin typeface="Raleway"/>
                <a:ea typeface="Raleway"/>
                <a:cs typeface="Raleway"/>
                <a:sym typeface="Raleway"/>
              </a:rPr>
              <a:t>Literature review and review of our local experience at ARI between 1/7/2021 and 1/7/2023</a:t>
            </a:r>
            <a:endParaRPr sz="1500">
              <a:latin typeface="Raleway"/>
              <a:ea typeface="Raleway"/>
              <a:cs typeface="Raleway"/>
              <a:sym typeface="Raleway"/>
            </a:endParaRPr>
          </a:p>
          <a:p>
            <a:pPr indent="0" lvl="0" marL="0" rtl="0" algn="l">
              <a:lnSpc>
                <a:spcPct val="115000"/>
              </a:lnSpc>
              <a:spcBef>
                <a:spcPts val="1200"/>
              </a:spcBef>
              <a:spcAft>
                <a:spcPts val="0"/>
              </a:spcAft>
              <a:buClr>
                <a:schemeClr val="dk1"/>
              </a:buClr>
              <a:buSzPts val="5778"/>
              <a:buFont typeface="Raleway"/>
              <a:buNone/>
            </a:pPr>
            <a:r>
              <a:rPr lang="es" sz="1500">
                <a:latin typeface="Raleway"/>
                <a:ea typeface="Raleway"/>
                <a:cs typeface="Raleway"/>
                <a:sym typeface="Raleway"/>
              </a:rPr>
              <a:t>Melania Geymonat Ramírez</a:t>
            </a:r>
            <a:endParaRPr sz="1500">
              <a:latin typeface="Raleway"/>
              <a:ea typeface="Raleway"/>
              <a:cs typeface="Raleway"/>
              <a:sym typeface="Raleway"/>
            </a:endParaRPr>
          </a:p>
          <a:p>
            <a:pPr indent="0" lvl="0" marL="0" rtl="0" algn="l">
              <a:lnSpc>
                <a:spcPct val="115000"/>
              </a:lnSpc>
              <a:spcBef>
                <a:spcPts val="1200"/>
              </a:spcBef>
              <a:spcAft>
                <a:spcPts val="1200"/>
              </a:spcAft>
              <a:buClr>
                <a:schemeClr val="dk1"/>
              </a:buClr>
              <a:buSzPts val="5778"/>
              <a:buFont typeface="Raleway"/>
              <a:buNone/>
            </a:pPr>
            <a:r>
              <a:rPr lang="es" sz="1500">
                <a:latin typeface="Raleway"/>
                <a:ea typeface="Raleway"/>
                <a:cs typeface="Raleway"/>
                <a:sym typeface="Raleway"/>
              </a:rPr>
              <a:t>Mr Mohit Arora</a:t>
            </a:r>
            <a:endParaRPr sz="1500">
              <a:latin typeface="Raleway"/>
              <a:ea typeface="Raleway"/>
              <a:cs typeface="Raleway"/>
              <a:sym typeface="Raleway"/>
            </a:endParaRPr>
          </a:p>
        </p:txBody>
      </p:sp>
      <p:pic>
        <p:nvPicPr>
          <p:cNvPr id="89" name="Google Shape;89;p1"/>
          <p:cNvPicPr preferRelativeResize="0"/>
          <p:nvPr/>
        </p:nvPicPr>
        <p:blipFill rotWithShape="1">
          <a:blip r:embed="rId3">
            <a:alphaModFix/>
          </a:blip>
          <a:srcRect b="0" l="0" r="0" t="0"/>
          <a:stretch/>
        </p:blipFill>
        <p:spPr>
          <a:xfrm>
            <a:off x="5145741" y="1255060"/>
            <a:ext cx="2942192" cy="2248445"/>
          </a:xfrm>
          <a:prstGeom prst="rect">
            <a:avLst/>
          </a:prstGeom>
          <a:noFill/>
          <a:ln>
            <a:noFill/>
          </a:ln>
        </p:spPr>
      </p:pic>
      <p:pic>
        <p:nvPicPr>
          <p:cNvPr id="90" name="Google Shape;90;p1"/>
          <p:cNvPicPr preferRelativeResize="0"/>
          <p:nvPr/>
        </p:nvPicPr>
        <p:blipFill rotWithShape="1">
          <a:blip r:embed="rId4">
            <a:alphaModFix/>
          </a:blip>
          <a:srcRect b="18626" l="0" r="77949" t="18979"/>
          <a:stretch/>
        </p:blipFill>
        <p:spPr>
          <a:xfrm>
            <a:off x="8087933" y="4352591"/>
            <a:ext cx="802567" cy="60193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9"/>
          <p:cNvSpPr txBox="1"/>
          <p:nvPr>
            <p:ph idx="1" type="body"/>
          </p:nvPr>
        </p:nvSpPr>
        <p:spPr>
          <a:xfrm>
            <a:off x="311700" y="1152475"/>
            <a:ext cx="8520600" cy="8412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chemeClr val="dk1"/>
              </a:buClr>
              <a:buSzPts val="1800"/>
              <a:buFont typeface="Raleway"/>
              <a:buChar char="●"/>
            </a:pPr>
            <a:r>
              <a:rPr lang="es" sz="1800">
                <a:solidFill>
                  <a:schemeClr val="dk1"/>
                </a:solidFill>
                <a:latin typeface="Raleway"/>
                <a:ea typeface="Raleway"/>
                <a:cs typeface="Raleway"/>
                <a:sym typeface="Raleway"/>
              </a:rPr>
              <a:t>Continuous, even distribution of negative pressure of 80 mmhg </a:t>
            </a:r>
            <a:endParaRPr>
              <a:solidFill>
                <a:schemeClr val="dk1"/>
              </a:solidFill>
              <a:latin typeface="Raleway"/>
              <a:ea typeface="Raleway"/>
              <a:cs typeface="Raleway"/>
              <a:sym typeface="Raleway"/>
            </a:endParaRPr>
          </a:p>
          <a:p>
            <a:pPr indent="-342900" lvl="0" marL="457200" rtl="0" algn="l">
              <a:lnSpc>
                <a:spcPct val="115000"/>
              </a:lnSpc>
              <a:spcBef>
                <a:spcPts val="0"/>
              </a:spcBef>
              <a:spcAft>
                <a:spcPts val="0"/>
              </a:spcAft>
              <a:buClr>
                <a:schemeClr val="dk1"/>
              </a:buClr>
              <a:buSzPts val="1800"/>
              <a:buFont typeface="Raleway"/>
              <a:buChar char="●"/>
            </a:pPr>
            <a:r>
              <a:rPr lang="es" sz="1800">
                <a:solidFill>
                  <a:schemeClr val="dk1"/>
                </a:solidFill>
                <a:latin typeface="Raleway"/>
                <a:ea typeface="Raleway"/>
                <a:cs typeface="Raleway"/>
                <a:sym typeface="Raleway"/>
              </a:rPr>
              <a:t>Portable, canister-free, single-use (4)</a:t>
            </a:r>
            <a:endParaRPr/>
          </a:p>
        </p:txBody>
      </p:sp>
      <p:pic>
        <p:nvPicPr>
          <p:cNvPr id="175" name="Google Shape;175;p29"/>
          <p:cNvPicPr preferRelativeResize="0"/>
          <p:nvPr/>
        </p:nvPicPr>
        <p:blipFill rotWithShape="1">
          <a:blip r:embed="rId3">
            <a:alphaModFix/>
          </a:blip>
          <a:srcRect b="0" l="0" r="0" t="0"/>
          <a:stretch/>
        </p:blipFill>
        <p:spPr>
          <a:xfrm>
            <a:off x="6400800" y="1938100"/>
            <a:ext cx="1879792" cy="2112972"/>
          </a:xfrm>
          <a:prstGeom prst="rect">
            <a:avLst/>
          </a:prstGeom>
          <a:noFill/>
          <a:ln>
            <a:noFill/>
          </a:ln>
        </p:spPr>
      </p:pic>
      <p:pic>
        <p:nvPicPr>
          <p:cNvPr id="176" name="Google Shape;176;p29"/>
          <p:cNvPicPr preferRelativeResize="0"/>
          <p:nvPr/>
        </p:nvPicPr>
        <p:blipFill rotWithShape="1">
          <a:blip r:embed="rId4">
            <a:alphaModFix/>
          </a:blip>
          <a:srcRect b="0" l="0" r="0" t="0"/>
          <a:stretch/>
        </p:blipFill>
        <p:spPr>
          <a:xfrm>
            <a:off x="3406826" y="1938100"/>
            <a:ext cx="2655500" cy="2508276"/>
          </a:xfrm>
          <a:prstGeom prst="rect">
            <a:avLst/>
          </a:prstGeom>
          <a:noFill/>
          <a:ln>
            <a:noFill/>
          </a:ln>
        </p:spPr>
      </p:pic>
      <p:pic>
        <p:nvPicPr>
          <p:cNvPr id="177" name="Google Shape;177;p29"/>
          <p:cNvPicPr preferRelativeResize="0"/>
          <p:nvPr/>
        </p:nvPicPr>
        <p:blipFill rotWithShape="1">
          <a:blip r:embed="rId5">
            <a:alphaModFix/>
          </a:blip>
          <a:srcRect b="0" l="0" r="0" t="0"/>
          <a:stretch/>
        </p:blipFill>
        <p:spPr>
          <a:xfrm>
            <a:off x="421921" y="2407144"/>
            <a:ext cx="2984903" cy="1625762"/>
          </a:xfrm>
          <a:prstGeom prst="rect">
            <a:avLst/>
          </a:prstGeom>
          <a:noFill/>
          <a:ln>
            <a:noFill/>
          </a:ln>
        </p:spPr>
      </p:pic>
      <p:pic>
        <p:nvPicPr>
          <p:cNvPr id="178" name="Google Shape;178;p29"/>
          <p:cNvPicPr preferRelativeResize="0"/>
          <p:nvPr/>
        </p:nvPicPr>
        <p:blipFill rotWithShape="1">
          <a:blip r:embed="rId6">
            <a:alphaModFix/>
          </a:blip>
          <a:srcRect b="18626" l="0" r="77949" t="18979"/>
          <a:stretch/>
        </p:blipFill>
        <p:spPr>
          <a:xfrm>
            <a:off x="8087933" y="4352591"/>
            <a:ext cx="802567" cy="601934"/>
          </a:xfrm>
          <a:prstGeom prst="rect">
            <a:avLst/>
          </a:prstGeom>
          <a:noFill/>
          <a:ln>
            <a:noFill/>
          </a:ln>
        </p:spPr>
      </p:pic>
      <p:sp>
        <p:nvSpPr>
          <p:cNvPr id="179" name="Google Shape;179;p29"/>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PICO</a:t>
            </a:r>
            <a:endParaRPr b="0" i="0" sz="2500" u="sng" cap="none" strike="noStrike">
              <a:solidFill>
                <a:schemeClr val="dk1"/>
              </a:solidFill>
              <a:latin typeface="Merriweather"/>
              <a:ea typeface="Merriweather"/>
              <a:cs typeface="Merriweather"/>
              <a:sym typeface="Merriweather"/>
            </a:endParaRPr>
          </a:p>
        </p:txBody>
      </p:sp>
      <p:sp>
        <p:nvSpPr>
          <p:cNvPr id="180" name="Google Shape;180;p29"/>
          <p:cNvSpPr txBox="1"/>
          <p:nvPr/>
        </p:nvSpPr>
        <p:spPr>
          <a:xfrm>
            <a:off x="474275" y="4548026"/>
            <a:ext cx="8520600" cy="4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100">
                <a:solidFill>
                  <a:schemeClr val="dk1"/>
                </a:solidFill>
                <a:latin typeface="Raleway"/>
                <a:ea typeface="Raleway"/>
                <a:cs typeface="Raleway"/>
                <a:sym typeface="Raleway"/>
              </a:rPr>
              <a:t>NICE guidelines https://www.nice.org.uk/guidance/MTG43</a:t>
            </a:r>
            <a:endParaRPr sz="1100">
              <a:solidFill>
                <a:schemeClr val="dk1"/>
              </a:solidFill>
            </a:endParaRPr>
          </a:p>
          <a:p>
            <a:pPr indent="0" lvl="0" marL="0" marR="0" rtl="0" algn="l">
              <a:lnSpc>
                <a:spcPct val="115000"/>
              </a:lnSpc>
              <a:spcBef>
                <a:spcPts val="0"/>
              </a:spcBef>
              <a:spcAft>
                <a:spcPts val="0"/>
              </a:spcAft>
              <a:buClr>
                <a:schemeClr val="dk1"/>
              </a:buClr>
              <a:buSzPts val="1600"/>
              <a:buFont typeface="Arial"/>
              <a:buNone/>
            </a:pPr>
            <a:r>
              <a:t/>
            </a:r>
            <a:endParaRPr sz="900">
              <a:solidFill>
                <a:schemeClr val="dk1"/>
              </a:solidFill>
              <a:latin typeface="Raleway"/>
              <a:ea typeface="Raleway"/>
              <a:cs typeface="Raleway"/>
              <a:sym typeface="Raleway"/>
            </a:endParaRPr>
          </a:p>
          <a:p>
            <a:pPr indent="0" lvl="0" marL="0" marR="0" rtl="0" algn="l">
              <a:lnSpc>
                <a:spcPct val="115000"/>
              </a:lnSpc>
              <a:spcBef>
                <a:spcPts val="0"/>
              </a:spcBef>
              <a:spcAft>
                <a:spcPts val="0"/>
              </a:spcAft>
              <a:buClr>
                <a:schemeClr val="dk1"/>
              </a:buClr>
              <a:buSzPts val="1600"/>
              <a:buFont typeface="Arial"/>
              <a:buNone/>
            </a:pPr>
            <a:r>
              <a:t/>
            </a:r>
            <a:endParaRPr b="0" i="0" sz="900" u="none" cap="none" strike="noStrike">
              <a:solidFill>
                <a:schemeClr val="dk1"/>
              </a:solidFill>
              <a:highlight>
                <a:srgbClr val="FFFFFF"/>
              </a:highlight>
              <a:latin typeface="Raleway"/>
              <a:ea typeface="Raleway"/>
              <a:cs typeface="Raleway"/>
              <a:sym typeface="Ralew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0"/>
          <p:cNvSpPr txBox="1"/>
          <p:nvPr/>
        </p:nvSpPr>
        <p:spPr>
          <a:xfrm>
            <a:off x="4817513" y="326820"/>
            <a:ext cx="2676525"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400" u="none" cap="none" strike="noStrike">
              <a:solidFill>
                <a:srgbClr val="000000"/>
              </a:solidFill>
              <a:latin typeface="Raleway"/>
              <a:ea typeface="Raleway"/>
              <a:cs typeface="Raleway"/>
              <a:sym typeface="Raleway"/>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graphicFrame>
        <p:nvGraphicFramePr>
          <p:cNvPr id="186" name="Google Shape;186;p10"/>
          <p:cNvGraphicFramePr/>
          <p:nvPr/>
        </p:nvGraphicFramePr>
        <p:xfrm>
          <a:off x="967978" y="1321392"/>
          <a:ext cx="3594410" cy="2551926"/>
        </p:xfrm>
        <a:graphic>
          <a:graphicData uri="http://schemas.openxmlformats.org/drawingml/2006/chart">
            <c:chart r:id="rId3"/>
          </a:graphicData>
        </a:graphic>
      </p:graphicFrame>
      <p:graphicFrame>
        <p:nvGraphicFramePr>
          <p:cNvPr id="187" name="Google Shape;187;p10"/>
          <p:cNvGraphicFramePr/>
          <p:nvPr/>
        </p:nvGraphicFramePr>
        <p:xfrm>
          <a:off x="3816830" y="857900"/>
          <a:ext cx="4677889" cy="3478910"/>
        </p:xfrm>
        <a:graphic>
          <a:graphicData uri="http://schemas.openxmlformats.org/drawingml/2006/chart">
            <c:chart r:id="rId4"/>
          </a:graphicData>
        </a:graphic>
      </p:graphicFrame>
      <p:sp>
        <p:nvSpPr>
          <p:cNvPr id="188" name="Google Shape;188;p10"/>
          <p:cNvSpPr txBox="1"/>
          <p:nvPr/>
        </p:nvSpPr>
        <p:spPr>
          <a:xfrm>
            <a:off x="-115501" y="1536245"/>
            <a:ext cx="1427356" cy="553998"/>
          </a:xfrm>
          <a:prstGeom prst="rect">
            <a:avLst/>
          </a:prstGeom>
          <a:noFill/>
          <a:ln>
            <a:noFill/>
          </a:ln>
        </p:spPr>
        <p:txBody>
          <a:bodyPr anchorCtr="0" anchor="t" bIns="45700" lIns="91425" spcFirstLastPara="1" rIns="91425" wrap="square" tIns="45700">
            <a:spAutoFit/>
          </a:bodyPr>
          <a:lstStyle/>
          <a:p>
            <a:pPr indent="0" lvl="0" marL="0" marR="0" rtl="0" algn="r">
              <a:lnSpc>
                <a:spcPct val="100000"/>
              </a:lnSpc>
              <a:spcBef>
                <a:spcPts val="0"/>
              </a:spcBef>
              <a:spcAft>
                <a:spcPts val="0"/>
              </a:spcAft>
              <a:buNone/>
            </a:pPr>
            <a:r>
              <a:rPr b="0" i="0" lang="es" sz="1500" u="none" cap="none" strike="noStrike">
                <a:solidFill>
                  <a:srgbClr val="000000"/>
                </a:solidFill>
                <a:latin typeface="Raleway"/>
                <a:ea typeface="Raleway"/>
                <a:cs typeface="Raleway"/>
                <a:sym typeface="Raleway"/>
              </a:rPr>
              <a:t>Bariatric patient </a:t>
            </a:r>
            <a:endParaRPr b="0" i="0" sz="1500" u="none" cap="none" strike="noStrike">
              <a:solidFill>
                <a:srgbClr val="000000"/>
              </a:solidFill>
              <a:latin typeface="Raleway"/>
              <a:ea typeface="Raleway"/>
              <a:cs typeface="Raleway"/>
              <a:sym typeface="Raleway"/>
            </a:endParaRPr>
          </a:p>
        </p:txBody>
      </p:sp>
      <p:cxnSp>
        <p:nvCxnSpPr>
          <p:cNvPr id="189" name="Google Shape;189;p10"/>
          <p:cNvCxnSpPr/>
          <p:nvPr/>
        </p:nvCxnSpPr>
        <p:spPr>
          <a:xfrm>
            <a:off x="1405054" y="1813244"/>
            <a:ext cx="936702" cy="0"/>
          </a:xfrm>
          <a:prstGeom prst="straightConnector1">
            <a:avLst/>
          </a:prstGeom>
          <a:noFill/>
          <a:ln cap="flat" cmpd="sng" w="9525">
            <a:solidFill>
              <a:schemeClr val="accent4"/>
            </a:solidFill>
            <a:prstDash val="solid"/>
            <a:miter lim="800000"/>
            <a:headEnd len="sm" w="sm" type="none"/>
            <a:tailEnd len="med" w="med" type="triangle"/>
          </a:ln>
        </p:spPr>
      </p:cxnSp>
      <p:sp>
        <p:nvSpPr>
          <p:cNvPr id="190" name="Google Shape;190;p10"/>
          <p:cNvSpPr txBox="1"/>
          <p:nvPr/>
        </p:nvSpPr>
        <p:spPr>
          <a:xfrm>
            <a:off x="2295332" y="3842071"/>
            <a:ext cx="1427356" cy="32316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 sz="1500" u="none" cap="none" strike="noStrike">
                <a:solidFill>
                  <a:srgbClr val="000000"/>
                </a:solidFill>
                <a:latin typeface="Raleway"/>
                <a:ea typeface="Raleway"/>
                <a:cs typeface="Raleway"/>
                <a:sym typeface="Raleway"/>
              </a:rPr>
              <a:t>Total of 13*</a:t>
            </a:r>
            <a:endParaRPr b="0" i="0" sz="1500" u="none" cap="none" strike="noStrike">
              <a:solidFill>
                <a:srgbClr val="000000"/>
              </a:solidFill>
              <a:latin typeface="Raleway"/>
              <a:ea typeface="Raleway"/>
              <a:cs typeface="Raleway"/>
              <a:sym typeface="Raleway"/>
            </a:endParaRPr>
          </a:p>
        </p:txBody>
      </p:sp>
      <p:pic>
        <p:nvPicPr>
          <p:cNvPr id="191" name="Google Shape;191;p10"/>
          <p:cNvPicPr preferRelativeResize="0"/>
          <p:nvPr/>
        </p:nvPicPr>
        <p:blipFill rotWithShape="1">
          <a:blip r:embed="rId5">
            <a:alphaModFix/>
          </a:blip>
          <a:srcRect b="18626" l="0" r="77949" t="18979"/>
          <a:stretch/>
        </p:blipFill>
        <p:spPr>
          <a:xfrm>
            <a:off x="8087933" y="4352591"/>
            <a:ext cx="802567" cy="601934"/>
          </a:xfrm>
          <a:prstGeom prst="rect">
            <a:avLst/>
          </a:prstGeom>
          <a:noFill/>
          <a:ln>
            <a:noFill/>
          </a:ln>
        </p:spPr>
      </p:pic>
      <p:sp>
        <p:nvSpPr>
          <p:cNvPr id="192" name="Google Shape;192;p10"/>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Types of surgery</a:t>
            </a:r>
            <a:endParaRPr b="0" i="0" sz="2500" u="sng" cap="none" strike="noStrike">
              <a:solidFill>
                <a:schemeClr val="dk1"/>
              </a:solidFill>
              <a:latin typeface="Merriweather"/>
              <a:ea typeface="Merriweather"/>
              <a:cs typeface="Merriweather"/>
              <a:sym typeface="Merriweath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graphicFrame>
        <p:nvGraphicFramePr>
          <p:cNvPr id="197" name="Google Shape;197;p11"/>
          <p:cNvGraphicFramePr/>
          <p:nvPr/>
        </p:nvGraphicFramePr>
        <p:xfrm>
          <a:off x="427315" y="1024771"/>
          <a:ext cx="2450877" cy="1572200"/>
        </p:xfrm>
        <a:graphic>
          <a:graphicData uri="http://schemas.openxmlformats.org/drawingml/2006/chart">
            <c:chart r:id="rId3"/>
          </a:graphicData>
        </a:graphic>
      </p:graphicFrame>
      <p:graphicFrame>
        <p:nvGraphicFramePr>
          <p:cNvPr id="198" name="Google Shape;198;p11"/>
          <p:cNvGraphicFramePr/>
          <p:nvPr/>
        </p:nvGraphicFramePr>
        <p:xfrm>
          <a:off x="282546" y="2596971"/>
          <a:ext cx="2784745" cy="1639363"/>
        </p:xfrm>
        <a:graphic>
          <a:graphicData uri="http://schemas.openxmlformats.org/drawingml/2006/chart">
            <c:chart r:id="rId4"/>
          </a:graphicData>
        </a:graphic>
      </p:graphicFrame>
      <p:cxnSp>
        <p:nvCxnSpPr>
          <p:cNvPr id="199" name="Google Shape;199;p11"/>
          <p:cNvCxnSpPr/>
          <p:nvPr/>
        </p:nvCxnSpPr>
        <p:spPr>
          <a:xfrm flipH="1">
            <a:off x="3891856" y="2265730"/>
            <a:ext cx="11830" cy="1075765"/>
          </a:xfrm>
          <a:prstGeom prst="straightConnector1">
            <a:avLst/>
          </a:prstGeom>
          <a:noFill/>
          <a:ln cap="flat" cmpd="sng" w="28575">
            <a:solidFill>
              <a:schemeClr val="accent2"/>
            </a:solidFill>
            <a:prstDash val="solid"/>
            <a:miter lim="800000"/>
            <a:headEnd len="med" w="med" type="oval"/>
            <a:tailEnd len="med" w="med" type="oval"/>
          </a:ln>
        </p:spPr>
      </p:cxnSp>
      <p:cxnSp>
        <p:nvCxnSpPr>
          <p:cNvPr id="200" name="Google Shape;200;p11"/>
          <p:cNvCxnSpPr/>
          <p:nvPr/>
        </p:nvCxnSpPr>
        <p:spPr>
          <a:xfrm>
            <a:off x="4311156" y="2158411"/>
            <a:ext cx="13871" cy="923901"/>
          </a:xfrm>
          <a:prstGeom prst="straightConnector1">
            <a:avLst/>
          </a:prstGeom>
          <a:noFill/>
          <a:ln cap="flat" cmpd="sng" w="28575">
            <a:solidFill>
              <a:schemeClr val="accent2"/>
            </a:solidFill>
            <a:prstDash val="solid"/>
            <a:miter lim="800000"/>
            <a:headEnd len="med" w="med" type="oval"/>
            <a:tailEnd len="med" w="med" type="oval"/>
          </a:ln>
        </p:spPr>
      </p:cxnSp>
      <p:sp>
        <p:nvSpPr>
          <p:cNvPr id="201" name="Google Shape;201;p11"/>
          <p:cNvSpPr txBox="1"/>
          <p:nvPr/>
        </p:nvSpPr>
        <p:spPr>
          <a:xfrm>
            <a:off x="3456297" y="2111308"/>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33</a:t>
            </a:r>
            <a:endParaRPr b="0" i="0" sz="1400" u="none" cap="none" strike="noStrike">
              <a:solidFill>
                <a:srgbClr val="000000"/>
              </a:solidFill>
              <a:latin typeface="Raleway"/>
              <a:ea typeface="Raleway"/>
              <a:cs typeface="Raleway"/>
              <a:sym typeface="Raleway"/>
            </a:endParaRPr>
          </a:p>
        </p:txBody>
      </p:sp>
      <p:sp>
        <p:nvSpPr>
          <p:cNvPr id="202" name="Google Shape;202;p11"/>
          <p:cNvSpPr txBox="1"/>
          <p:nvPr/>
        </p:nvSpPr>
        <p:spPr>
          <a:xfrm>
            <a:off x="3456297" y="2966311"/>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86</a:t>
            </a:r>
            <a:endParaRPr b="0" i="0" sz="1400" u="none" cap="none" strike="noStrike">
              <a:solidFill>
                <a:srgbClr val="000000"/>
              </a:solidFill>
              <a:latin typeface="Raleway"/>
              <a:ea typeface="Raleway"/>
              <a:cs typeface="Raleway"/>
              <a:sym typeface="Raleway"/>
            </a:endParaRPr>
          </a:p>
        </p:txBody>
      </p:sp>
      <p:sp>
        <p:nvSpPr>
          <p:cNvPr id="203" name="Google Shape;203;p11"/>
          <p:cNvSpPr txBox="1"/>
          <p:nvPr/>
        </p:nvSpPr>
        <p:spPr>
          <a:xfrm>
            <a:off x="4390343" y="2075611"/>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29</a:t>
            </a:r>
            <a:endParaRPr b="0" i="0" sz="1400" u="none" cap="none" strike="noStrike">
              <a:solidFill>
                <a:srgbClr val="000000"/>
              </a:solidFill>
              <a:latin typeface="Raleway"/>
              <a:ea typeface="Raleway"/>
              <a:cs typeface="Raleway"/>
              <a:sym typeface="Raleway"/>
            </a:endParaRPr>
          </a:p>
        </p:txBody>
      </p:sp>
      <p:sp>
        <p:nvSpPr>
          <p:cNvPr id="204" name="Google Shape;204;p11"/>
          <p:cNvSpPr txBox="1"/>
          <p:nvPr/>
        </p:nvSpPr>
        <p:spPr>
          <a:xfrm>
            <a:off x="4390343" y="2885898"/>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77</a:t>
            </a:r>
            <a:endParaRPr b="0" i="0" sz="1400" u="none" cap="none" strike="noStrike">
              <a:solidFill>
                <a:srgbClr val="000000"/>
              </a:solidFill>
              <a:latin typeface="Raleway"/>
              <a:ea typeface="Raleway"/>
              <a:cs typeface="Raleway"/>
              <a:sym typeface="Raleway"/>
            </a:endParaRPr>
          </a:p>
        </p:txBody>
      </p:sp>
      <p:sp>
        <p:nvSpPr>
          <p:cNvPr id="205" name="Google Shape;205;p11"/>
          <p:cNvSpPr txBox="1"/>
          <p:nvPr/>
        </p:nvSpPr>
        <p:spPr>
          <a:xfrm>
            <a:off x="3456297" y="2523938"/>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 sz="1400" u="none" cap="none" strike="noStrike">
                <a:solidFill>
                  <a:srgbClr val="000000"/>
                </a:solidFill>
                <a:latin typeface="Raleway"/>
                <a:ea typeface="Raleway"/>
                <a:cs typeface="Raleway"/>
                <a:sym typeface="Raleway"/>
              </a:rPr>
              <a:t>65</a:t>
            </a:r>
            <a:endParaRPr b="1" i="0" sz="1400" u="none" cap="none" strike="noStrike">
              <a:solidFill>
                <a:srgbClr val="000000"/>
              </a:solidFill>
              <a:latin typeface="Raleway"/>
              <a:ea typeface="Raleway"/>
              <a:cs typeface="Raleway"/>
              <a:sym typeface="Raleway"/>
            </a:endParaRPr>
          </a:p>
        </p:txBody>
      </p:sp>
      <p:sp>
        <p:nvSpPr>
          <p:cNvPr id="206" name="Google Shape;206;p11"/>
          <p:cNvSpPr txBox="1"/>
          <p:nvPr/>
        </p:nvSpPr>
        <p:spPr>
          <a:xfrm>
            <a:off x="4390342" y="2466472"/>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 sz="1400" u="none" cap="none" strike="noStrike">
                <a:solidFill>
                  <a:srgbClr val="000000"/>
                </a:solidFill>
                <a:latin typeface="Raleway"/>
                <a:ea typeface="Raleway"/>
                <a:cs typeface="Raleway"/>
                <a:sym typeface="Raleway"/>
              </a:rPr>
              <a:t>55</a:t>
            </a:r>
            <a:endParaRPr b="1" i="0" sz="1400" u="none" cap="none" strike="noStrike">
              <a:solidFill>
                <a:srgbClr val="000000"/>
              </a:solidFill>
              <a:latin typeface="Raleway"/>
              <a:ea typeface="Raleway"/>
              <a:cs typeface="Raleway"/>
              <a:sym typeface="Raleway"/>
            </a:endParaRPr>
          </a:p>
        </p:txBody>
      </p:sp>
      <p:sp>
        <p:nvSpPr>
          <p:cNvPr id="207" name="Google Shape;207;p11"/>
          <p:cNvSpPr txBox="1"/>
          <p:nvPr/>
        </p:nvSpPr>
        <p:spPr>
          <a:xfrm>
            <a:off x="3580241" y="1651953"/>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F</a:t>
            </a:r>
            <a:endParaRPr b="0" i="0" sz="1400" u="none" cap="none" strike="noStrike">
              <a:solidFill>
                <a:srgbClr val="000000"/>
              </a:solidFill>
              <a:latin typeface="Raleway"/>
              <a:ea typeface="Raleway"/>
              <a:cs typeface="Raleway"/>
              <a:sym typeface="Raleway"/>
            </a:endParaRPr>
          </a:p>
        </p:txBody>
      </p:sp>
      <p:pic>
        <p:nvPicPr>
          <p:cNvPr id="208" name="Google Shape;208;p11"/>
          <p:cNvPicPr preferRelativeResize="0"/>
          <p:nvPr/>
        </p:nvPicPr>
        <p:blipFill rotWithShape="1">
          <a:blip r:embed="rId5">
            <a:alphaModFix/>
          </a:blip>
          <a:srcRect b="18626" l="0" r="77949" t="18979"/>
          <a:stretch/>
        </p:blipFill>
        <p:spPr>
          <a:xfrm>
            <a:off x="8087933" y="4352591"/>
            <a:ext cx="802567" cy="601934"/>
          </a:xfrm>
          <a:prstGeom prst="rect">
            <a:avLst/>
          </a:prstGeom>
          <a:noFill/>
          <a:ln>
            <a:noFill/>
          </a:ln>
        </p:spPr>
      </p:pic>
      <p:sp>
        <p:nvSpPr>
          <p:cNvPr id="209" name="Google Shape;209;p11"/>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Demographics / comorbidities</a:t>
            </a:r>
            <a:endParaRPr b="0" i="0" sz="2500" u="sng" cap="none" strike="noStrike">
              <a:solidFill>
                <a:schemeClr val="dk1"/>
              </a:solidFill>
              <a:latin typeface="Merriweather"/>
              <a:ea typeface="Merriweather"/>
              <a:cs typeface="Merriweather"/>
              <a:sym typeface="Merriweather"/>
            </a:endParaRPr>
          </a:p>
        </p:txBody>
      </p:sp>
      <p:sp>
        <p:nvSpPr>
          <p:cNvPr id="210" name="Google Shape;210;p11"/>
          <p:cNvSpPr txBox="1"/>
          <p:nvPr/>
        </p:nvSpPr>
        <p:spPr>
          <a:xfrm>
            <a:off x="3480879" y="1261092"/>
            <a:ext cx="922215"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 sz="1400" u="sng" cap="none" strike="noStrike">
                <a:solidFill>
                  <a:srgbClr val="000000"/>
                </a:solidFill>
                <a:latin typeface="Raleway"/>
                <a:ea typeface="Raleway"/>
                <a:cs typeface="Raleway"/>
                <a:sym typeface="Raleway"/>
              </a:rPr>
              <a:t>Age</a:t>
            </a:r>
            <a:endParaRPr b="0" i="0" sz="1400" u="sng" cap="none" strike="noStrike">
              <a:solidFill>
                <a:srgbClr val="000000"/>
              </a:solidFill>
              <a:latin typeface="Raleway"/>
              <a:ea typeface="Raleway"/>
              <a:cs typeface="Raleway"/>
              <a:sym typeface="Raleway"/>
            </a:endParaRPr>
          </a:p>
        </p:txBody>
      </p:sp>
      <p:graphicFrame>
        <p:nvGraphicFramePr>
          <p:cNvPr id="211" name="Google Shape;211;p11"/>
          <p:cNvGraphicFramePr/>
          <p:nvPr/>
        </p:nvGraphicFramePr>
        <p:xfrm>
          <a:off x="4823515" y="1024771"/>
          <a:ext cx="4066986" cy="2729688"/>
        </p:xfrm>
        <a:graphic>
          <a:graphicData uri="http://schemas.openxmlformats.org/drawingml/2006/chart">
            <c:chart r:id="rId6"/>
          </a:graphicData>
        </a:graphic>
      </p:graphicFrame>
      <p:sp>
        <p:nvSpPr>
          <p:cNvPr id="212" name="Google Shape;212;p11"/>
          <p:cNvSpPr txBox="1"/>
          <p:nvPr/>
        </p:nvSpPr>
        <p:spPr>
          <a:xfrm>
            <a:off x="4100311" y="1651953"/>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M</a:t>
            </a:r>
            <a:endParaRPr b="0" i="0" sz="1400" u="none" cap="none" strike="noStrike">
              <a:solidFill>
                <a:srgbClr val="000000"/>
              </a:solidFill>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0"/>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Demographically</a:t>
            </a:r>
            <a:r>
              <a:rPr lang="es" sz="2500" u="sng">
                <a:solidFill>
                  <a:schemeClr val="dk1"/>
                </a:solidFill>
                <a:latin typeface="Merriweather"/>
                <a:ea typeface="Merriweather"/>
                <a:cs typeface="Merriweather"/>
                <a:sym typeface="Merriweather"/>
              </a:rPr>
              <a:t>-</a:t>
            </a:r>
            <a:r>
              <a:rPr b="0" i="0" lang="es" sz="2500" u="sng" cap="none" strike="noStrike">
                <a:solidFill>
                  <a:schemeClr val="dk1"/>
                </a:solidFill>
                <a:latin typeface="Merriweather"/>
                <a:ea typeface="Merriweather"/>
                <a:cs typeface="Merriweather"/>
                <a:sym typeface="Merriweather"/>
              </a:rPr>
              <a:t>matched outcomes</a:t>
            </a:r>
            <a:endParaRPr b="0" i="0" sz="2500" u="sng" cap="none" strike="noStrike">
              <a:solidFill>
                <a:schemeClr val="dk1"/>
              </a:solidFill>
              <a:latin typeface="Merriweather"/>
              <a:ea typeface="Merriweather"/>
              <a:cs typeface="Merriweather"/>
              <a:sym typeface="Merriweather"/>
            </a:endParaRPr>
          </a:p>
        </p:txBody>
      </p:sp>
      <p:graphicFrame>
        <p:nvGraphicFramePr>
          <p:cNvPr id="218" name="Google Shape;218;p30"/>
          <p:cNvGraphicFramePr/>
          <p:nvPr/>
        </p:nvGraphicFramePr>
        <p:xfrm>
          <a:off x="427315" y="1024771"/>
          <a:ext cx="2450877" cy="1572200"/>
        </p:xfrm>
        <a:graphic>
          <a:graphicData uri="http://schemas.openxmlformats.org/drawingml/2006/chart">
            <c:chart r:id="rId3"/>
          </a:graphicData>
        </a:graphic>
      </p:graphicFrame>
      <p:cxnSp>
        <p:nvCxnSpPr>
          <p:cNvPr id="219" name="Google Shape;219;p30"/>
          <p:cNvCxnSpPr/>
          <p:nvPr/>
        </p:nvCxnSpPr>
        <p:spPr>
          <a:xfrm flipH="1">
            <a:off x="3891856" y="2265730"/>
            <a:ext cx="11830" cy="1075765"/>
          </a:xfrm>
          <a:prstGeom prst="straightConnector1">
            <a:avLst/>
          </a:prstGeom>
          <a:noFill/>
          <a:ln cap="flat" cmpd="sng" w="9525">
            <a:solidFill>
              <a:schemeClr val="dk1"/>
            </a:solidFill>
            <a:prstDash val="solid"/>
            <a:miter lim="800000"/>
            <a:headEnd len="med" w="med" type="oval"/>
            <a:tailEnd len="med" w="med" type="oval"/>
          </a:ln>
        </p:spPr>
      </p:cxnSp>
      <p:cxnSp>
        <p:nvCxnSpPr>
          <p:cNvPr id="220" name="Google Shape;220;p30"/>
          <p:cNvCxnSpPr/>
          <p:nvPr/>
        </p:nvCxnSpPr>
        <p:spPr>
          <a:xfrm>
            <a:off x="4311156" y="2158411"/>
            <a:ext cx="13871" cy="923901"/>
          </a:xfrm>
          <a:prstGeom prst="straightConnector1">
            <a:avLst/>
          </a:prstGeom>
          <a:noFill/>
          <a:ln cap="flat" cmpd="sng" w="9525">
            <a:solidFill>
              <a:schemeClr val="dk1"/>
            </a:solidFill>
            <a:prstDash val="solid"/>
            <a:miter lim="800000"/>
            <a:headEnd len="med" w="med" type="oval"/>
            <a:tailEnd len="med" w="med" type="oval"/>
          </a:ln>
        </p:spPr>
      </p:cxnSp>
      <p:sp>
        <p:nvSpPr>
          <p:cNvPr id="221" name="Google Shape;221;p30"/>
          <p:cNvSpPr txBox="1"/>
          <p:nvPr/>
        </p:nvSpPr>
        <p:spPr>
          <a:xfrm>
            <a:off x="3456297" y="2111308"/>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40</a:t>
            </a:r>
            <a:endParaRPr b="0" i="0" sz="1400" u="none" cap="none" strike="noStrike">
              <a:solidFill>
                <a:srgbClr val="000000"/>
              </a:solidFill>
              <a:latin typeface="Raleway"/>
              <a:ea typeface="Raleway"/>
              <a:cs typeface="Raleway"/>
              <a:sym typeface="Raleway"/>
            </a:endParaRPr>
          </a:p>
        </p:txBody>
      </p:sp>
      <p:sp>
        <p:nvSpPr>
          <p:cNvPr id="222" name="Google Shape;222;p30"/>
          <p:cNvSpPr txBox="1"/>
          <p:nvPr/>
        </p:nvSpPr>
        <p:spPr>
          <a:xfrm>
            <a:off x="3456297" y="2966311"/>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81</a:t>
            </a:r>
            <a:endParaRPr b="0" i="0" sz="1400" u="none" cap="none" strike="noStrike">
              <a:solidFill>
                <a:srgbClr val="000000"/>
              </a:solidFill>
              <a:latin typeface="Raleway"/>
              <a:ea typeface="Raleway"/>
              <a:cs typeface="Raleway"/>
              <a:sym typeface="Raleway"/>
            </a:endParaRPr>
          </a:p>
        </p:txBody>
      </p:sp>
      <p:sp>
        <p:nvSpPr>
          <p:cNvPr id="223" name="Google Shape;223;p30"/>
          <p:cNvSpPr txBox="1"/>
          <p:nvPr/>
        </p:nvSpPr>
        <p:spPr>
          <a:xfrm>
            <a:off x="4390343" y="2075611"/>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25</a:t>
            </a:r>
            <a:endParaRPr b="0" i="0" sz="1400" u="none" cap="none" strike="noStrike">
              <a:solidFill>
                <a:srgbClr val="000000"/>
              </a:solidFill>
              <a:latin typeface="Raleway"/>
              <a:ea typeface="Raleway"/>
              <a:cs typeface="Raleway"/>
              <a:sym typeface="Raleway"/>
            </a:endParaRPr>
          </a:p>
        </p:txBody>
      </p:sp>
      <p:sp>
        <p:nvSpPr>
          <p:cNvPr id="224" name="Google Shape;224;p30"/>
          <p:cNvSpPr txBox="1"/>
          <p:nvPr/>
        </p:nvSpPr>
        <p:spPr>
          <a:xfrm>
            <a:off x="4390343" y="2885898"/>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78</a:t>
            </a:r>
            <a:endParaRPr b="0" i="0" sz="1400" u="none" cap="none" strike="noStrike">
              <a:solidFill>
                <a:srgbClr val="000000"/>
              </a:solidFill>
              <a:latin typeface="Raleway"/>
              <a:ea typeface="Raleway"/>
              <a:cs typeface="Raleway"/>
              <a:sym typeface="Raleway"/>
            </a:endParaRPr>
          </a:p>
        </p:txBody>
      </p:sp>
      <p:sp>
        <p:nvSpPr>
          <p:cNvPr id="225" name="Google Shape;225;p30"/>
          <p:cNvSpPr txBox="1"/>
          <p:nvPr/>
        </p:nvSpPr>
        <p:spPr>
          <a:xfrm>
            <a:off x="3456297" y="2523938"/>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 sz="1400" u="none" cap="none" strike="noStrike">
                <a:solidFill>
                  <a:srgbClr val="000000"/>
                </a:solidFill>
                <a:latin typeface="Raleway"/>
                <a:ea typeface="Raleway"/>
                <a:cs typeface="Raleway"/>
                <a:sym typeface="Raleway"/>
              </a:rPr>
              <a:t>67</a:t>
            </a:r>
            <a:endParaRPr b="1" i="0" sz="1400" u="none" cap="none" strike="noStrike">
              <a:solidFill>
                <a:srgbClr val="000000"/>
              </a:solidFill>
              <a:latin typeface="Raleway"/>
              <a:ea typeface="Raleway"/>
              <a:cs typeface="Raleway"/>
              <a:sym typeface="Raleway"/>
            </a:endParaRPr>
          </a:p>
        </p:txBody>
      </p:sp>
      <p:sp>
        <p:nvSpPr>
          <p:cNvPr id="226" name="Google Shape;226;p30"/>
          <p:cNvSpPr txBox="1"/>
          <p:nvPr/>
        </p:nvSpPr>
        <p:spPr>
          <a:xfrm>
            <a:off x="4390342" y="2466472"/>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 sz="1400" u="none" cap="none" strike="noStrike">
                <a:solidFill>
                  <a:srgbClr val="000000"/>
                </a:solidFill>
                <a:latin typeface="Raleway"/>
                <a:ea typeface="Raleway"/>
                <a:cs typeface="Raleway"/>
                <a:sym typeface="Raleway"/>
              </a:rPr>
              <a:t>56</a:t>
            </a:r>
            <a:endParaRPr b="1" i="0" sz="1400" u="none" cap="none" strike="noStrike">
              <a:solidFill>
                <a:srgbClr val="000000"/>
              </a:solidFill>
              <a:latin typeface="Raleway"/>
              <a:ea typeface="Raleway"/>
              <a:cs typeface="Raleway"/>
              <a:sym typeface="Raleway"/>
            </a:endParaRPr>
          </a:p>
        </p:txBody>
      </p:sp>
      <p:graphicFrame>
        <p:nvGraphicFramePr>
          <p:cNvPr id="227" name="Google Shape;227;p30"/>
          <p:cNvGraphicFramePr/>
          <p:nvPr/>
        </p:nvGraphicFramePr>
        <p:xfrm>
          <a:off x="5050718" y="1180597"/>
          <a:ext cx="3981600" cy="2571900"/>
        </p:xfrm>
        <a:graphic>
          <a:graphicData uri="http://schemas.openxmlformats.org/drawingml/2006/chart">
            <c:chart r:id="rId4"/>
          </a:graphicData>
        </a:graphic>
      </p:graphicFrame>
      <p:graphicFrame>
        <p:nvGraphicFramePr>
          <p:cNvPr id="228" name="Google Shape;228;p30"/>
          <p:cNvGraphicFramePr/>
          <p:nvPr/>
        </p:nvGraphicFramePr>
        <p:xfrm>
          <a:off x="589042" y="2620360"/>
          <a:ext cx="2143952" cy="1717854"/>
        </p:xfrm>
        <a:graphic>
          <a:graphicData uri="http://schemas.openxmlformats.org/drawingml/2006/chart">
            <c:chart r:id="rId5"/>
          </a:graphicData>
        </a:graphic>
      </p:graphicFrame>
      <p:pic>
        <p:nvPicPr>
          <p:cNvPr id="229" name="Google Shape;229;p30"/>
          <p:cNvPicPr preferRelativeResize="0"/>
          <p:nvPr/>
        </p:nvPicPr>
        <p:blipFill rotWithShape="1">
          <a:blip r:embed="rId6">
            <a:alphaModFix/>
          </a:blip>
          <a:srcRect b="18626" l="0" r="77949" t="18979"/>
          <a:stretch/>
        </p:blipFill>
        <p:spPr>
          <a:xfrm>
            <a:off x="8087933" y="4352591"/>
            <a:ext cx="802567" cy="601934"/>
          </a:xfrm>
          <a:prstGeom prst="rect">
            <a:avLst/>
          </a:prstGeom>
          <a:noFill/>
          <a:ln>
            <a:noFill/>
          </a:ln>
        </p:spPr>
      </p:pic>
      <p:sp>
        <p:nvSpPr>
          <p:cNvPr id="230" name="Google Shape;230;p30"/>
          <p:cNvSpPr txBox="1"/>
          <p:nvPr/>
        </p:nvSpPr>
        <p:spPr>
          <a:xfrm>
            <a:off x="3580241" y="1651953"/>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F</a:t>
            </a:r>
            <a:endParaRPr b="0" i="0" sz="1400" u="none" cap="none" strike="noStrike">
              <a:solidFill>
                <a:srgbClr val="000000"/>
              </a:solidFill>
              <a:latin typeface="Raleway"/>
              <a:ea typeface="Raleway"/>
              <a:cs typeface="Raleway"/>
              <a:sym typeface="Raleway"/>
            </a:endParaRPr>
          </a:p>
        </p:txBody>
      </p:sp>
      <p:sp>
        <p:nvSpPr>
          <p:cNvPr id="231" name="Google Shape;231;p30"/>
          <p:cNvSpPr txBox="1"/>
          <p:nvPr/>
        </p:nvSpPr>
        <p:spPr>
          <a:xfrm>
            <a:off x="3480879" y="1261092"/>
            <a:ext cx="922215"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 sz="1400" u="sng" cap="none" strike="noStrike">
                <a:solidFill>
                  <a:srgbClr val="000000"/>
                </a:solidFill>
                <a:latin typeface="Raleway"/>
                <a:ea typeface="Raleway"/>
                <a:cs typeface="Raleway"/>
                <a:sym typeface="Raleway"/>
              </a:rPr>
              <a:t>Age</a:t>
            </a:r>
            <a:endParaRPr b="0" i="0" sz="1400" u="sng" cap="none" strike="noStrike">
              <a:solidFill>
                <a:srgbClr val="000000"/>
              </a:solidFill>
              <a:latin typeface="Raleway"/>
              <a:ea typeface="Raleway"/>
              <a:cs typeface="Raleway"/>
              <a:sym typeface="Raleway"/>
            </a:endParaRPr>
          </a:p>
        </p:txBody>
      </p:sp>
      <p:sp>
        <p:nvSpPr>
          <p:cNvPr id="232" name="Google Shape;232;p30"/>
          <p:cNvSpPr txBox="1"/>
          <p:nvPr/>
        </p:nvSpPr>
        <p:spPr>
          <a:xfrm>
            <a:off x="4100311" y="1651953"/>
            <a:ext cx="435559"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 sz="1400" u="none" cap="none" strike="noStrike">
                <a:solidFill>
                  <a:srgbClr val="000000"/>
                </a:solidFill>
                <a:latin typeface="Raleway"/>
                <a:ea typeface="Raleway"/>
                <a:cs typeface="Raleway"/>
                <a:sym typeface="Raleway"/>
              </a:rPr>
              <a:t>M</a:t>
            </a:r>
            <a:endParaRPr b="0" i="0" sz="1400" u="none" cap="none" strike="noStrike">
              <a:solidFill>
                <a:srgbClr val="000000"/>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12"/>
          <p:cNvSpPr txBox="1"/>
          <p:nvPr>
            <p:ph idx="1" type="body"/>
          </p:nvPr>
        </p:nvSpPr>
        <p:spPr>
          <a:xfrm>
            <a:off x="492675" y="936191"/>
            <a:ext cx="8520600" cy="1549834"/>
          </a:xfrm>
          <a:prstGeom prst="rect">
            <a:avLst/>
          </a:prstGeom>
          <a:noFill/>
          <a:ln>
            <a:noFill/>
          </a:ln>
        </p:spPr>
        <p:txBody>
          <a:bodyPr anchorCtr="0" anchor="t" bIns="91425" lIns="91425" spcFirstLastPara="1" rIns="91425" wrap="square" tIns="91425">
            <a:normAutofit/>
          </a:bodyPr>
          <a:lstStyle/>
          <a:p>
            <a:pPr indent="-285750" lvl="0" marL="285750" rtl="0" algn="l">
              <a:lnSpc>
                <a:spcPct val="115000"/>
              </a:lnSpc>
              <a:spcBef>
                <a:spcPts val="0"/>
              </a:spcBef>
              <a:spcAft>
                <a:spcPts val="0"/>
              </a:spcAft>
              <a:buClr>
                <a:schemeClr val="dk1"/>
              </a:buClr>
              <a:buSzPts val="1800"/>
              <a:buFont typeface="Raleway"/>
              <a:buChar char="●"/>
            </a:pPr>
            <a:r>
              <a:rPr lang="es" sz="1700">
                <a:solidFill>
                  <a:schemeClr val="dk1"/>
                </a:solidFill>
                <a:latin typeface="Raleway"/>
                <a:ea typeface="Raleway"/>
                <a:cs typeface="Raleway"/>
                <a:sym typeface="Raleway"/>
              </a:rPr>
              <a:t>None of 13 patients using iNPWT had Surgical Site Infection and the wound healed </a:t>
            </a:r>
            <a:r>
              <a:rPr lang="es" sz="1700">
                <a:solidFill>
                  <a:schemeClr val="dk1"/>
                </a:solidFill>
                <a:latin typeface="Raleway"/>
                <a:ea typeface="Raleway"/>
                <a:cs typeface="Raleway"/>
                <a:sym typeface="Raleway"/>
                <a:extLst>
                  <a:ext uri="http://customooxmlschemas.google.com/">
                    <go:slidesCustomData xmlns:go="http://customooxmlschemas.google.com/" textRoundtripDataId="9"/>
                  </a:ext>
                </a:extLst>
              </a:rPr>
              <a:t>properly</a:t>
            </a:r>
            <a:r>
              <a:rPr lang="es" sz="1700">
                <a:solidFill>
                  <a:schemeClr val="dk1"/>
                </a:solidFill>
                <a:latin typeface="Raleway"/>
                <a:ea typeface="Raleway"/>
                <a:cs typeface="Raleway"/>
                <a:sym typeface="Raleway"/>
              </a:rPr>
              <a:t> </a:t>
            </a:r>
            <a:endParaRPr sz="1700">
              <a:solidFill>
                <a:schemeClr val="dk1"/>
              </a:solidFill>
              <a:latin typeface="Raleway"/>
              <a:ea typeface="Raleway"/>
              <a:cs typeface="Raleway"/>
              <a:sym typeface="Raleway"/>
            </a:endParaRPr>
          </a:p>
          <a:p>
            <a:pPr indent="-285750" lvl="0" marL="285750" rtl="0" algn="l">
              <a:lnSpc>
                <a:spcPct val="115000"/>
              </a:lnSpc>
              <a:spcBef>
                <a:spcPts val="0"/>
              </a:spcBef>
              <a:spcAft>
                <a:spcPts val="0"/>
              </a:spcAft>
              <a:buClr>
                <a:schemeClr val="dk1"/>
              </a:buClr>
              <a:buSzPts val="1800"/>
              <a:buFont typeface="Raleway"/>
              <a:buChar char="●"/>
            </a:pPr>
            <a:r>
              <a:rPr lang="es" sz="1700">
                <a:solidFill>
                  <a:schemeClr val="dk1"/>
                </a:solidFill>
                <a:latin typeface="Raleway"/>
                <a:ea typeface="Raleway"/>
                <a:cs typeface="Raleway"/>
                <a:sym typeface="Raleway"/>
              </a:rPr>
              <a:t>2 of the 13 patients </a:t>
            </a:r>
            <a:r>
              <a:rPr i="1" lang="es" sz="1700">
                <a:solidFill>
                  <a:schemeClr val="dk1"/>
                </a:solidFill>
                <a:latin typeface="Raleway"/>
                <a:ea typeface="Raleway"/>
                <a:cs typeface="Raleway"/>
                <a:sym typeface="Raleway"/>
              </a:rPr>
              <a:t>not</a:t>
            </a:r>
            <a:r>
              <a:rPr lang="es" sz="1700">
                <a:solidFill>
                  <a:schemeClr val="dk1"/>
                </a:solidFill>
                <a:latin typeface="Raleway"/>
                <a:ea typeface="Raleway"/>
                <a:cs typeface="Raleway"/>
                <a:sym typeface="Raleway"/>
              </a:rPr>
              <a:t> using iNPWT had Surgical Site Infection</a:t>
            </a:r>
            <a:endParaRPr/>
          </a:p>
          <a:p>
            <a:pPr indent="0" lvl="0" marL="0" rtl="0" algn="l">
              <a:lnSpc>
                <a:spcPct val="115000"/>
              </a:lnSpc>
              <a:spcBef>
                <a:spcPts val="0"/>
              </a:spcBef>
              <a:spcAft>
                <a:spcPts val="0"/>
              </a:spcAft>
              <a:buClr>
                <a:schemeClr val="dk1"/>
              </a:buClr>
              <a:buSzPts val="1800"/>
              <a:buNone/>
            </a:pPr>
            <a:r>
              <a:t/>
            </a:r>
            <a:endParaRPr sz="1700">
              <a:solidFill>
                <a:schemeClr val="dk1"/>
              </a:solidFill>
              <a:latin typeface="Raleway"/>
              <a:ea typeface="Raleway"/>
              <a:cs typeface="Raleway"/>
              <a:sym typeface="Raleway"/>
            </a:endParaRPr>
          </a:p>
        </p:txBody>
      </p:sp>
      <p:pic>
        <p:nvPicPr>
          <p:cNvPr id="238" name="Google Shape;238;p12"/>
          <p:cNvPicPr preferRelativeResize="0"/>
          <p:nvPr/>
        </p:nvPicPr>
        <p:blipFill rotWithShape="1">
          <a:blip r:embed="rId3">
            <a:alphaModFix/>
          </a:blip>
          <a:srcRect b="18626" l="0" r="77949" t="18979"/>
          <a:stretch/>
        </p:blipFill>
        <p:spPr>
          <a:xfrm>
            <a:off x="8087933" y="4352591"/>
            <a:ext cx="802567" cy="601934"/>
          </a:xfrm>
          <a:prstGeom prst="rect">
            <a:avLst/>
          </a:prstGeom>
          <a:noFill/>
          <a:ln>
            <a:noFill/>
          </a:ln>
        </p:spPr>
      </p:pic>
      <p:sp>
        <p:nvSpPr>
          <p:cNvPr id="239" name="Google Shape;239;p12"/>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111"/>
              <a:buFont typeface="Arial"/>
              <a:buNone/>
            </a:pPr>
            <a:r>
              <a:rPr b="0" i="0" lang="es" sz="2800" u="sng" cap="none" strike="noStrike">
                <a:solidFill>
                  <a:schemeClr val="dk1"/>
                </a:solidFill>
                <a:latin typeface="Merriweather"/>
                <a:ea typeface="Merriweather"/>
                <a:cs typeface="Merriweather"/>
                <a:sym typeface="Merriweather"/>
              </a:rPr>
              <a:t>Outcomes</a:t>
            </a:r>
            <a:endParaRPr b="0" i="0" sz="2500" u="sng" cap="none" strike="noStrike">
              <a:solidFill>
                <a:schemeClr val="dk1"/>
              </a:solidFill>
              <a:latin typeface="Merriweather"/>
              <a:ea typeface="Merriweather"/>
              <a:cs typeface="Merriweather"/>
              <a:sym typeface="Merriweathe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Clr>
                <a:schemeClr val="dk1"/>
              </a:buClr>
              <a:buSzPts val="1800"/>
              <a:buChar char="●"/>
            </a:pPr>
            <a:r>
              <a:rPr lang="es" sz="1700">
                <a:latin typeface="Raleway"/>
                <a:ea typeface="Raleway"/>
                <a:cs typeface="Raleway"/>
                <a:sym typeface="Raleway"/>
              </a:rPr>
              <a:t>Ambiguous evidence regarding the use of iNPWT in spinal fusion procedures</a:t>
            </a:r>
            <a:endParaRPr sz="1700">
              <a:latin typeface="Raleway"/>
              <a:ea typeface="Raleway"/>
              <a:cs typeface="Raleway"/>
              <a:sym typeface="Raleway"/>
            </a:endParaRPr>
          </a:p>
          <a:p>
            <a:pPr indent="-342900" lvl="0" marL="457200" rtl="0" algn="l">
              <a:lnSpc>
                <a:spcPct val="115000"/>
              </a:lnSpc>
              <a:spcBef>
                <a:spcPts val="0"/>
              </a:spcBef>
              <a:spcAft>
                <a:spcPts val="0"/>
              </a:spcAft>
              <a:buClr>
                <a:schemeClr val="dk1"/>
              </a:buClr>
              <a:buSzPts val="1800"/>
              <a:buChar char="●"/>
            </a:pPr>
            <a:r>
              <a:rPr lang="es" sz="1700">
                <a:latin typeface="Raleway"/>
                <a:ea typeface="Raleway"/>
                <a:cs typeface="Raleway"/>
                <a:sym typeface="Raleway"/>
              </a:rPr>
              <a:t>Need for further use of iNPWT and audit of outcomes / do prospective study with patients using iNPWT in spinal fusion procedures</a:t>
            </a:r>
            <a:endParaRPr/>
          </a:p>
          <a:p>
            <a:pPr indent="-342900" lvl="0" marL="457200" rtl="0" algn="l">
              <a:lnSpc>
                <a:spcPct val="115000"/>
              </a:lnSpc>
              <a:spcBef>
                <a:spcPts val="0"/>
              </a:spcBef>
              <a:spcAft>
                <a:spcPts val="0"/>
              </a:spcAft>
              <a:buClr>
                <a:schemeClr val="dk1"/>
              </a:buClr>
              <a:buSzPts val="1800"/>
              <a:buChar char="●"/>
            </a:pPr>
            <a:r>
              <a:rPr lang="es" sz="1700">
                <a:latin typeface="Raleway"/>
                <a:ea typeface="Raleway"/>
                <a:cs typeface="Raleway"/>
                <a:sym typeface="Raleway"/>
              </a:rPr>
              <a:t>No clear guidance / indication of use in spine surgery except large wound and some risk of wound healing (comorbidities) </a:t>
            </a:r>
            <a:endParaRPr sz="1700">
              <a:latin typeface="Raleway"/>
              <a:ea typeface="Raleway"/>
              <a:cs typeface="Raleway"/>
              <a:sym typeface="Raleway"/>
            </a:endParaRPr>
          </a:p>
        </p:txBody>
      </p:sp>
      <p:pic>
        <p:nvPicPr>
          <p:cNvPr id="245" name="Google Shape;245;p31"/>
          <p:cNvPicPr preferRelativeResize="0"/>
          <p:nvPr/>
        </p:nvPicPr>
        <p:blipFill rotWithShape="1">
          <a:blip r:embed="rId3">
            <a:alphaModFix/>
          </a:blip>
          <a:srcRect b="18626" l="0" r="77949" t="18979"/>
          <a:stretch/>
        </p:blipFill>
        <p:spPr>
          <a:xfrm>
            <a:off x="8087933" y="4352591"/>
            <a:ext cx="802567" cy="601934"/>
          </a:xfrm>
          <a:prstGeom prst="rect">
            <a:avLst/>
          </a:prstGeom>
          <a:noFill/>
          <a:ln>
            <a:noFill/>
          </a:ln>
        </p:spPr>
      </p:pic>
      <p:sp>
        <p:nvSpPr>
          <p:cNvPr id="246" name="Google Shape;246;p31"/>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Conclusions</a:t>
            </a:r>
            <a:endParaRPr b="0" i="0" sz="2500" u="sng" cap="none" strike="noStrike">
              <a:solidFill>
                <a:schemeClr val="dk1"/>
              </a:solidFill>
              <a:latin typeface="Merriweather"/>
              <a:ea typeface="Merriweather"/>
              <a:cs typeface="Merriweather"/>
              <a:sym typeface="Merriweathe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7"/>
          <p:cNvSpPr txBox="1"/>
          <p:nvPr>
            <p:ph idx="1" type="body"/>
          </p:nvPr>
        </p:nvSpPr>
        <p:spPr>
          <a:xfrm>
            <a:off x="421925" y="927500"/>
            <a:ext cx="8520600" cy="1467900"/>
          </a:xfrm>
          <a:prstGeom prst="rect">
            <a:avLst/>
          </a:prstGeom>
          <a:noFill/>
          <a:ln>
            <a:noFill/>
          </a:ln>
        </p:spPr>
        <p:txBody>
          <a:bodyPr anchorCtr="0" anchor="t" bIns="91425" lIns="91425" spcFirstLastPara="1" rIns="91425" wrap="square" tIns="91425">
            <a:normAutofit/>
          </a:bodyPr>
          <a:lstStyle/>
          <a:p>
            <a:pPr indent="-323850" lvl="0" marL="457200" rtl="0" algn="l">
              <a:lnSpc>
                <a:spcPct val="115000"/>
              </a:lnSpc>
              <a:spcBef>
                <a:spcPts val="0"/>
              </a:spcBef>
              <a:spcAft>
                <a:spcPts val="0"/>
              </a:spcAft>
              <a:buClr>
                <a:schemeClr val="dk1"/>
              </a:buClr>
              <a:buSzPts val="1500"/>
              <a:buFont typeface="Raleway"/>
              <a:buChar char="●"/>
            </a:pPr>
            <a:r>
              <a:rPr lang="es" sz="1500">
                <a:solidFill>
                  <a:schemeClr val="dk1"/>
                </a:solidFill>
                <a:latin typeface="Raleway"/>
                <a:ea typeface="Raleway"/>
                <a:cs typeface="Raleway"/>
                <a:sym typeface="Raleway"/>
              </a:rPr>
              <a:t>Not looked at all patients who did not have iNPWT</a:t>
            </a:r>
            <a:endParaRPr sz="1500">
              <a:solidFill>
                <a:schemeClr val="dk1"/>
              </a:solidFill>
              <a:latin typeface="Raleway"/>
              <a:ea typeface="Raleway"/>
              <a:cs typeface="Raleway"/>
              <a:sym typeface="Raleway"/>
            </a:endParaRPr>
          </a:p>
          <a:p>
            <a:pPr indent="-323850" lvl="0" marL="457200" rtl="0" algn="l">
              <a:spcBef>
                <a:spcPts val="0"/>
              </a:spcBef>
              <a:spcAft>
                <a:spcPts val="0"/>
              </a:spcAft>
              <a:buSzPts val="1500"/>
              <a:buFont typeface="Raleway"/>
              <a:buChar char="●"/>
            </a:pPr>
            <a:r>
              <a:rPr lang="es" sz="1500">
                <a:latin typeface="Raleway"/>
                <a:ea typeface="Raleway"/>
                <a:cs typeface="Raleway"/>
                <a:sym typeface="Raleway"/>
              </a:rPr>
              <a:t>S</a:t>
            </a:r>
            <a:r>
              <a:rPr lang="es" sz="1500">
                <a:latin typeface="Raleway"/>
                <a:ea typeface="Raleway"/>
                <a:cs typeface="Raleway"/>
                <a:sym typeface="Raleway"/>
              </a:rPr>
              <a:t>urgeon and patient specific - more evidence needed</a:t>
            </a:r>
            <a:endParaRPr sz="1500">
              <a:solidFill>
                <a:schemeClr val="dk1"/>
              </a:solidFill>
              <a:latin typeface="Raleway"/>
              <a:ea typeface="Raleway"/>
              <a:cs typeface="Raleway"/>
              <a:sym typeface="Raleway"/>
            </a:endParaRPr>
          </a:p>
          <a:p>
            <a:pPr indent="-323850" lvl="0" marL="457200" rtl="0" algn="l">
              <a:spcBef>
                <a:spcPts val="0"/>
              </a:spcBef>
              <a:spcAft>
                <a:spcPts val="0"/>
              </a:spcAft>
              <a:buSzPts val="1500"/>
              <a:buFont typeface="Raleway"/>
              <a:buChar char="●"/>
            </a:pPr>
            <a:r>
              <a:rPr lang="es" sz="1500">
                <a:latin typeface="Raleway"/>
                <a:ea typeface="Raleway"/>
                <a:cs typeface="Raleway"/>
                <a:sym typeface="Raleway"/>
              </a:rPr>
              <a:t>Low number of identified patients with iNPWT </a:t>
            </a:r>
            <a:endParaRPr sz="1500">
              <a:latin typeface="Raleway"/>
              <a:ea typeface="Raleway"/>
              <a:cs typeface="Raleway"/>
              <a:sym typeface="Raleway"/>
            </a:endParaRPr>
          </a:p>
          <a:p>
            <a:pPr indent="-323850" lvl="0" marL="457200" rtl="0" algn="l">
              <a:spcBef>
                <a:spcPts val="0"/>
              </a:spcBef>
              <a:spcAft>
                <a:spcPts val="0"/>
              </a:spcAft>
              <a:buSzPts val="1500"/>
              <a:buFont typeface="Raleway"/>
              <a:buChar char="●"/>
            </a:pPr>
            <a:r>
              <a:rPr lang="es" sz="1500">
                <a:latin typeface="Raleway"/>
                <a:ea typeface="Raleway"/>
                <a:cs typeface="Raleway"/>
                <a:sym typeface="Raleway"/>
              </a:rPr>
              <a:t>?incorrect coding in OPERA</a:t>
            </a:r>
            <a:endParaRPr sz="1500">
              <a:latin typeface="Raleway"/>
              <a:ea typeface="Raleway"/>
              <a:cs typeface="Raleway"/>
              <a:sym typeface="Raleway"/>
            </a:endParaRPr>
          </a:p>
          <a:p>
            <a:pPr indent="-323850" lvl="0" marL="457200" rtl="0" algn="l">
              <a:spcBef>
                <a:spcPts val="0"/>
              </a:spcBef>
              <a:spcAft>
                <a:spcPts val="0"/>
              </a:spcAft>
              <a:buSzPts val="1500"/>
              <a:buFont typeface="Raleway"/>
              <a:buChar char="●"/>
            </a:pPr>
            <a:r>
              <a:rPr lang="es" sz="1500">
                <a:latin typeface="Raleway"/>
                <a:ea typeface="Raleway"/>
                <a:cs typeface="Raleway"/>
                <a:sym typeface="Raleway"/>
              </a:rPr>
              <a:t>Demographically-matched patients: unlikely to represent the true outcomes</a:t>
            </a:r>
            <a:endParaRPr sz="1500">
              <a:latin typeface="Raleway"/>
              <a:ea typeface="Raleway"/>
              <a:cs typeface="Raleway"/>
              <a:sym typeface="Raleway"/>
            </a:endParaRPr>
          </a:p>
        </p:txBody>
      </p:sp>
      <p:pic>
        <p:nvPicPr>
          <p:cNvPr id="252" name="Google Shape;252;p27"/>
          <p:cNvPicPr preferRelativeResize="0"/>
          <p:nvPr/>
        </p:nvPicPr>
        <p:blipFill rotWithShape="1">
          <a:blip r:embed="rId3">
            <a:alphaModFix/>
          </a:blip>
          <a:srcRect b="18626" l="0" r="77949" t="18979"/>
          <a:stretch/>
        </p:blipFill>
        <p:spPr>
          <a:xfrm>
            <a:off x="8087933" y="4352591"/>
            <a:ext cx="802567" cy="601934"/>
          </a:xfrm>
          <a:prstGeom prst="rect">
            <a:avLst/>
          </a:prstGeom>
          <a:noFill/>
          <a:ln>
            <a:noFill/>
          </a:ln>
        </p:spPr>
      </p:pic>
      <p:sp>
        <p:nvSpPr>
          <p:cNvPr id="253" name="Google Shape;253;p27"/>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111"/>
              <a:buFont typeface="Arial"/>
              <a:buNone/>
            </a:pPr>
            <a:r>
              <a:rPr b="0" i="0" lang="es" sz="2800" u="sng" cap="none" strike="noStrike">
                <a:solidFill>
                  <a:schemeClr val="dk1"/>
                </a:solidFill>
                <a:latin typeface="Merriweather"/>
                <a:ea typeface="Merriweather"/>
                <a:cs typeface="Merriweather"/>
                <a:sym typeface="Merriweather"/>
              </a:rPr>
              <a:t>Limitations</a:t>
            </a:r>
            <a:endParaRPr b="0" i="0" sz="2500" u="sng" cap="none" strike="noStrike">
              <a:solidFill>
                <a:schemeClr val="dk1"/>
              </a:solidFill>
              <a:latin typeface="Merriweather"/>
              <a:ea typeface="Merriweather"/>
              <a:cs typeface="Merriweather"/>
              <a:sym typeface="Merriweather"/>
            </a:endParaRPr>
          </a:p>
        </p:txBody>
      </p:sp>
      <p:sp>
        <p:nvSpPr>
          <p:cNvPr id="254" name="Google Shape;254;p27"/>
          <p:cNvSpPr txBox="1"/>
          <p:nvPr/>
        </p:nvSpPr>
        <p:spPr>
          <a:xfrm>
            <a:off x="421921" y="2668453"/>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3111"/>
              <a:buFont typeface="Arial"/>
              <a:buNone/>
            </a:pPr>
            <a:r>
              <a:rPr b="0" i="0" lang="es" sz="2800" u="sng" cap="none" strike="noStrike">
                <a:solidFill>
                  <a:schemeClr val="dk1"/>
                </a:solidFill>
                <a:latin typeface="Merriweather"/>
                <a:ea typeface="Merriweather"/>
                <a:cs typeface="Merriweather"/>
                <a:sym typeface="Merriweather"/>
              </a:rPr>
              <a:t>Recommendations</a:t>
            </a:r>
            <a:endParaRPr b="0" i="0" sz="2500" u="sng" cap="none" strike="noStrike">
              <a:solidFill>
                <a:schemeClr val="dk1"/>
              </a:solidFill>
              <a:latin typeface="Merriweather"/>
              <a:ea typeface="Merriweather"/>
              <a:cs typeface="Merriweather"/>
              <a:sym typeface="Merriweather"/>
            </a:endParaRPr>
          </a:p>
        </p:txBody>
      </p:sp>
      <p:sp>
        <p:nvSpPr>
          <p:cNvPr id="255" name="Google Shape;255;p27"/>
          <p:cNvSpPr txBox="1"/>
          <p:nvPr/>
        </p:nvSpPr>
        <p:spPr>
          <a:xfrm>
            <a:off x="421921" y="3241153"/>
            <a:ext cx="8520600" cy="1259031"/>
          </a:xfrm>
          <a:prstGeom prst="rect">
            <a:avLst/>
          </a:prstGeom>
          <a:noFill/>
          <a:ln>
            <a:noFill/>
          </a:ln>
        </p:spPr>
        <p:txBody>
          <a:bodyPr anchorCtr="0" anchor="t" bIns="91425" lIns="91425" spcFirstLastPara="1" rIns="91425" wrap="square" tIns="91425">
            <a:normAutofit/>
          </a:bodyPr>
          <a:lstStyle/>
          <a:p>
            <a:pPr indent="-323850" lvl="0" marL="457200" marR="0" rtl="0" algn="l">
              <a:lnSpc>
                <a:spcPct val="115000"/>
              </a:lnSpc>
              <a:spcBef>
                <a:spcPts val="0"/>
              </a:spcBef>
              <a:spcAft>
                <a:spcPts val="0"/>
              </a:spcAft>
              <a:buClr>
                <a:schemeClr val="dk1"/>
              </a:buClr>
              <a:buSzPts val="1500"/>
              <a:buFont typeface="Raleway"/>
              <a:buChar char="●"/>
            </a:pPr>
            <a:r>
              <a:rPr b="0" i="0" lang="es" sz="1500" u="none" cap="none" strike="noStrike">
                <a:solidFill>
                  <a:schemeClr val="dk1"/>
                </a:solidFill>
                <a:latin typeface="Raleway"/>
                <a:ea typeface="Raleway"/>
                <a:cs typeface="Raleway"/>
                <a:sym typeface="Raleway"/>
              </a:rPr>
              <a:t>Prospective study</a:t>
            </a:r>
            <a:endParaRPr/>
          </a:p>
          <a:p>
            <a:pPr indent="-323850" lvl="0" marL="457200" marR="0" rtl="0" algn="l">
              <a:lnSpc>
                <a:spcPct val="115000"/>
              </a:lnSpc>
              <a:spcBef>
                <a:spcPts val="0"/>
              </a:spcBef>
              <a:spcAft>
                <a:spcPts val="0"/>
              </a:spcAft>
              <a:buClr>
                <a:schemeClr val="dk1"/>
              </a:buClr>
              <a:buSzPts val="1500"/>
              <a:buFont typeface="Raleway"/>
              <a:buChar char="●"/>
            </a:pPr>
            <a:r>
              <a:rPr b="0" i="0" lang="es" sz="1500" u="none" cap="none" strike="noStrike">
                <a:solidFill>
                  <a:schemeClr val="dk1"/>
                </a:solidFill>
                <a:latin typeface="Raleway"/>
                <a:ea typeface="Raleway"/>
                <a:cs typeface="Raleway"/>
                <a:sym typeface="Raleway"/>
              </a:rPr>
              <a:t>Advocated use of iNPWT </a:t>
            </a:r>
            <a:endParaRPr/>
          </a:p>
          <a:p>
            <a:pPr indent="-323850" lvl="0" marL="457200" marR="0" rtl="0" algn="l">
              <a:lnSpc>
                <a:spcPct val="115000"/>
              </a:lnSpc>
              <a:spcBef>
                <a:spcPts val="0"/>
              </a:spcBef>
              <a:spcAft>
                <a:spcPts val="0"/>
              </a:spcAft>
              <a:buClr>
                <a:schemeClr val="dk1"/>
              </a:buClr>
              <a:buSzPts val="1500"/>
              <a:buFont typeface="Raleway"/>
              <a:buChar char="●"/>
            </a:pPr>
            <a:r>
              <a:rPr b="0" i="0" lang="es" sz="1500" u="none" cap="none" strike="noStrike">
                <a:solidFill>
                  <a:schemeClr val="dk1"/>
                </a:solidFill>
                <a:latin typeface="Raleway"/>
                <a:ea typeface="Raleway"/>
                <a:cs typeface="Raleway"/>
                <a:sym typeface="Raleway"/>
              </a:rPr>
              <a:t>Revisit and audit</a:t>
            </a:r>
            <a:endParaRPr b="0" i="0" sz="1500" u="none" cap="none" strike="noStrike">
              <a:solidFill>
                <a:schemeClr val="dk1"/>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ph idx="1" type="body"/>
          </p:nvPr>
        </p:nvSpPr>
        <p:spPr>
          <a:xfrm>
            <a:off x="369900" y="1272585"/>
            <a:ext cx="8520600" cy="129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600"/>
              <a:buNone/>
            </a:pPr>
            <a:r>
              <a:rPr lang="es" sz="1500">
                <a:solidFill>
                  <a:schemeClr val="dk1"/>
                </a:solidFill>
                <a:latin typeface="Raleway"/>
                <a:ea typeface="Raleway"/>
                <a:cs typeface="Raleway"/>
                <a:sym typeface="Raleway"/>
              </a:rPr>
              <a:t>NPWT: System that </a:t>
            </a:r>
            <a:r>
              <a:rPr lang="es" sz="1500">
                <a:solidFill>
                  <a:schemeClr val="dk1"/>
                </a:solidFill>
                <a:highlight>
                  <a:srgbClr val="FFFFFF"/>
                </a:highlight>
                <a:latin typeface="Raleway"/>
                <a:ea typeface="Raleway"/>
                <a:cs typeface="Raleway"/>
                <a:sym typeface="Raleway"/>
              </a:rPr>
              <a:t>aids the optimization of wound healing through the application of sub-atmospheric pressure*</a:t>
            </a:r>
            <a:endParaRPr sz="1500">
              <a:solidFill>
                <a:schemeClr val="dk1"/>
              </a:solidFill>
              <a:highlight>
                <a:srgbClr val="FFFFFF"/>
              </a:highlight>
              <a:latin typeface="Raleway"/>
              <a:ea typeface="Raleway"/>
              <a:cs typeface="Raleway"/>
              <a:sym typeface="Raleway"/>
            </a:endParaRPr>
          </a:p>
          <a:p>
            <a:pPr indent="0" lvl="0" marL="0" rtl="0" algn="l">
              <a:lnSpc>
                <a:spcPct val="115000"/>
              </a:lnSpc>
              <a:spcBef>
                <a:spcPts val="0"/>
              </a:spcBef>
              <a:spcAft>
                <a:spcPts val="0"/>
              </a:spcAft>
              <a:buClr>
                <a:schemeClr val="dk1"/>
              </a:buClr>
              <a:buSzPts val="1600"/>
              <a:buNone/>
            </a:pPr>
            <a:r>
              <a:rPr lang="es" sz="1500">
                <a:solidFill>
                  <a:schemeClr val="dk1"/>
                </a:solidFill>
                <a:highlight>
                  <a:srgbClr val="FFFFFF"/>
                </a:highlight>
                <a:latin typeface="Raleway"/>
                <a:ea typeface="Raleway"/>
                <a:cs typeface="Raleway"/>
                <a:sym typeface="Raleway"/>
              </a:rPr>
              <a:t>iNPWT: </a:t>
            </a:r>
            <a:r>
              <a:rPr lang="es" sz="1500">
                <a:solidFill>
                  <a:schemeClr val="dk1"/>
                </a:solidFill>
                <a:latin typeface="Raleway"/>
                <a:ea typeface="Raleway"/>
                <a:cs typeface="Raleway"/>
                <a:sym typeface="Raleway"/>
              </a:rPr>
              <a:t>prophylactic use of NPWT on primary closed incisional wounds prevention of postoperative wound complications**</a:t>
            </a:r>
            <a:endParaRPr sz="1500">
              <a:solidFill>
                <a:schemeClr val="dk1"/>
              </a:solidFill>
              <a:latin typeface="Raleway"/>
              <a:ea typeface="Raleway"/>
              <a:cs typeface="Raleway"/>
              <a:sym typeface="Raleway"/>
            </a:endParaRPr>
          </a:p>
          <a:p>
            <a:pPr indent="0" lvl="0" marL="0" rtl="0" algn="l">
              <a:lnSpc>
                <a:spcPct val="115000"/>
              </a:lnSpc>
              <a:spcBef>
                <a:spcPts val="0"/>
              </a:spcBef>
              <a:spcAft>
                <a:spcPts val="0"/>
              </a:spcAft>
              <a:buClr>
                <a:schemeClr val="dk1"/>
              </a:buClr>
              <a:buSzPts val="1600"/>
              <a:buNone/>
            </a:pPr>
            <a:r>
              <a:t/>
            </a:r>
            <a:endParaRPr sz="1500">
              <a:solidFill>
                <a:schemeClr val="dk1"/>
              </a:solidFill>
              <a:highlight>
                <a:srgbClr val="FFFFFF"/>
              </a:highlight>
              <a:latin typeface="Raleway"/>
              <a:ea typeface="Raleway"/>
              <a:cs typeface="Raleway"/>
              <a:sym typeface="Raleway"/>
            </a:endParaRPr>
          </a:p>
        </p:txBody>
      </p:sp>
      <p:sp>
        <p:nvSpPr>
          <p:cNvPr id="96" name="Google Shape;96;p2"/>
          <p:cNvSpPr txBox="1"/>
          <p:nvPr>
            <p:ph idx="4294967295" type="body"/>
          </p:nvPr>
        </p:nvSpPr>
        <p:spPr>
          <a:xfrm>
            <a:off x="369900" y="2325238"/>
            <a:ext cx="3201988" cy="1295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500"/>
              <a:buNone/>
            </a:pPr>
            <a:r>
              <a:rPr lang="es" sz="1500">
                <a:solidFill>
                  <a:schemeClr val="dk1"/>
                </a:solidFill>
                <a:latin typeface="Raleway"/>
                <a:ea typeface="Raleway"/>
                <a:cs typeface="Raleway"/>
                <a:sym typeface="Raleway"/>
              </a:rPr>
              <a:t>Benefits:</a:t>
            </a:r>
            <a:endParaRPr sz="1500">
              <a:solidFill>
                <a:schemeClr val="dk1"/>
              </a:solidFill>
              <a:latin typeface="Raleway"/>
              <a:ea typeface="Raleway"/>
              <a:cs typeface="Raleway"/>
              <a:sym typeface="Raleway"/>
            </a:endParaRPr>
          </a:p>
          <a:p>
            <a:pPr indent="-330200" lvl="0" marL="457200" rtl="0" algn="l">
              <a:lnSpc>
                <a:spcPct val="115000"/>
              </a:lnSpc>
              <a:spcBef>
                <a:spcPts val="0"/>
              </a:spcBef>
              <a:spcAft>
                <a:spcPts val="0"/>
              </a:spcAft>
              <a:buClr>
                <a:schemeClr val="dk1"/>
              </a:buClr>
              <a:buSzPts val="1600"/>
              <a:buFont typeface="Raleway"/>
              <a:buChar char="●"/>
            </a:pPr>
            <a:r>
              <a:rPr lang="es" sz="1500">
                <a:solidFill>
                  <a:schemeClr val="dk1"/>
                </a:solidFill>
                <a:latin typeface="Raleway"/>
                <a:ea typeface="Raleway"/>
                <a:cs typeface="Raleway"/>
                <a:sym typeface="Raleway"/>
              </a:rPr>
              <a:t>Reduces:</a:t>
            </a:r>
            <a:endParaRPr sz="1500">
              <a:solidFill>
                <a:schemeClr val="dk1"/>
              </a:solidFill>
              <a:latin typeface="Raleway"/>
              <a:ea typeface="Raleway"/>
              <a:cs typeface="Raleway"/>
              <a:sym typeface="Raleway"/>
            </a:endParaRPr>
          </a:p>
          <a:p>
            <a:pPr indent="-330200" lvl="1" marL="914400" rtl="0" algn="l">
              <a:lnSpc>
                <a:spcPct val="100000"/>
              </a:lnSpc>
              <a:spcBef>
                <a:spcPts val="0"/>
              </a:spcBef>
              <a:spcAft>
                <a:spcPts val="0"/>
              </a:spcAft>
              <a:buClr>
                <a:schemeClr val="dk1"/>
              </a:buClr>
              <a:buSzPts val="1600"/>
              <a:buFont typeface="Raleway"/>
              <a:buChar char="○"/>
            </a:pPr>
            <a:r>
              <a:rPr lang="es" sz="1500">
                <a:solidFill>
                  <a:schemeClr val="dk1"/>
                </a:solidFill>
                <a:latin typeface="Raleway"/>
                <a:ea typeface="Raleway"/>
                <a:cs typeface="Raleway"/>
                <a:sym typeface="Raleway"/>
              </a:rPr>
              <a:t>bacterial contamination</a:t>
            </a:r>
            <a:endParaRPr sz="1500">
              <a:solidFill>
                <a:schemeClr val="dk1"/>
              </a:solidFill>
              <a:latin typeface="Raleway"/>
              <a:ea typeface="Raleway"/>
              <a:cs typeface="Raleway"/>
              <a:sym typeface="Raleway"/>
            </a:endParaRPr>
          </a:p>
          <a:p>
            <a:pPr indent="-330200" lvl="1" marL="914400" rtl="0" algn="l">
              <a:lnSpc>
                <a:spcPct val="100000"/>
              </a:lnSpc>
              <a:spcBef>
                <a:spcPts val="0"/>
              </a:spcBef>
              <a:spcAft>
                <a:spcPts val="0"/>
              </a:spcAft>
              <a:buClr>
                <a:schemeClr val="dk1"/>
              </a:buClr>
              <a:buSzPts val="1600"/>
              <a:buFont typeface="Raleway"/>
              <a:buChar char="○"/>
            </a:pPr>
            <a:r>
              <a:rPr lang="es" sz="1500">
                <a:solidFill>
                  <a:schemeClr val="dk1"/>
                </a:solidFill>
                <a:latin typeface="Raleway"/>
                <a:ea typeface="Raleway"/>
                <a:cs typeface="Raleway"/>
                <a:sym typeface="Raleway"/>
              </a:rPr>
              <a:t>exudate</a:t>
            </a:r>
            <a:endParaRPr sz="1500">
              <a:solidFill>
                <a:schemeClr val="dk1"/>
              </a:solidFill>
              <a:latin typeface="Raleway"/>
              <a:ea typeface="Raleway"/>
              <a:cs typeface="Raleway"/>
              <a:sym typeface="Raleway"/>
            </a:endParaRPr>
          </a:p>
          <a:p>
            <a:pPr indent="-330200" lvl="1" marL="914400" rtl="0" algn="l">
              <a:lnSpc>
                <a:spcPct val="100000"/>
              </a:lnSpc>
              <a:spcBef>
                <a:spcPts val="0"/>
              </a:spcBef>
              <a:spcAft>
                <a:spcPts val="0"/>
              </a:spcAft>
              <a:buClr>
                <a:schemeClr val="dk1"/>
              </a:buClr>
              <a:buSzPts val="1600"/>
              <a:buFont typeface="Raleway"/>
              <a:buChar char="○"/>
            </a:pPr>
            <a:r>
              <a:rPr lang="es" sz="1500">
                <a:solidFill>
                  <a:schemeClr val="dk1"/>
                </a:solidFill>
                <a:latin typeface="Raleway"/>
                <a:ea typeface="Raleway"/>
                <a:cs typeface="Raleway"/>
                <a:sym typeface="Raleway"/>
              </a:rPr>
              <a:t>oedema</a:t>
            </a:r>
            <a:endParaRPr sz="1500">
              <a:solidFill>
                <a:schemeClr val="dk1"/>
              </a:solidFill>
              <a:latin typeface="Raleway"/>
              <a:ea typeface="Raleway"/>
              <a:cs typeface="Raleway"/>
              <a:sym typeface="Raleway"/>
            </a:endParaRPr>
          </a:p>
          <a:p>
            <a:pPr indent="-330200" lvl="0" marL="457200" rtl="0" algn="l">
              <a:lnSpc>
                <a:spcPct val="100000"/>
              </a:lnSpc>
              <a:spcBef>
                <a:spcPts val="0"/>
              </a:spcBef>
              <a:spcAft>
                <a:spcPts val="0"/>
              </a:spcAft>
              <a:buClr>
                <a:schemeClr val="dk1"/>
              </a:buClr>
              <a:buSzPts val="1600"/>
              <a:buFont typeface="Raleway"/>
              <a:buChar char="●"/>
            </a:pPr>
            <a:r>
              <a:rPr lang="es" sz="1500">
                <a:solidFill>
                  <a:schemeClr val="dk1"/>
                </a:solidFill>
                <a:latin typeface="Raleway"/>
                <a:ea typeface="Raleway"/>
                <a:cs typeface="Raleway"/>
                <a:sym typeface="Raleway"/>
              </a:rPr>
              <a:t>promotes lymphatic and local blood flow</a:t>
            </a:r>
            <a:endParaRPr sz="1500">
              <a:solidFill>
                <a:schemeClr val="dk1"/>
              </a:solidFill>
              <a:latin typeface="Raleway"/>
              <a:ea typeface="Raleway"/>
              <a:cs typeface="Raleway"/>
              <a:sym typeface="Raleway"/>
            </a:endParaRPr>
          </a:p>
          <a:p>
            <a:pPr indent="-342900" lvl="0" marL="457200" rtl="0" algn="l">
              <a:lnSpc>
                <a:spcPct val="100000"/>
              </a:lnSpc>
              <a:spcBef>
                <a:spcPts val="0"/>
              </a:spcBef>
              <a:spcAft>
                <a:spcPts val="0"/>
              </a:spcAft>
              <a:buClr>
                <a:schemeClr val="dk1"/>
              </a:buClr>
              <a:buSzPts val="1800"/>
              <a:buChar char="●"/>
            </a:pPr>
            <a:r>
              <a:rPr lang="es" sz="1500">
                <a:solidFill>
                  <a:schemeClr val="dk1"/>
                </a:solidFill>
                <a:latin typeface="Raleway"/>
                <a:ea typeface="Raleway"/>
                <a:cs typeface="Raleway"/>
                <a:sym typeface="Raleway"/>
              </a:rPr>
              <a:t>stimulates tissue granulation*</a:t>
            </a:r>
            <a:endParaRPr sz="1500">
              <a:solidFill>
                <a:schemeClr val="dk1"/>
              </a:solidFill>
              <a:latin typeface="Raleway"/>
              <a:ea typeface="Raleway"/>
              <a:cs typeface="Raleway"/>
              <a:sym typeface="Raleway"/>
            </a:endParaRPr>
          </a:p>
        </p:txBody>
      </p:sp>
      <p:pic>
        <p:nvPicPr>
          <p:cNvPr id="97" name="Google Shape;97;p2"/>
          <p:cNvPicPr preferRelativeResize="0"/>
          <p:nvPr/>
        </p:nvPicPr>
        <p:blipFill rotWithShape="1">
          <a:blip r:embed="rId3">
            <a:alphaModFix/>
          </a:blip>
          <a:srcRect b="0" l="0" r="0" t="0"/>
          <a:stretch/>
        </p:blipFill>
        <p:spPr>
          <a:xfrm>
            <a:off x="3766469" y="2624931"/>
            <a:ext cx="2412343" cy="1822227"/>
          </a:xfrm>
          <a:prstGeom prst="rect">
            <a:avLst/>
          </a:prstGeom>
          <a:noFill/>
          <a:ln>
            <a:noFill/>
          </a:ln>
        </p:spPr>
      </p:pic>
      <p:pic>
        <p:nvPicPr>
          <p:cNvPr id="98" name="Google Shape;98;p2"/>
          <p:cNvPicPr preferRelativeResize="0"/>
          <p:nvPr/>
        </p:nvPicPr>
        <p:blipFill rotWithShape="1">
          <a:blip r:embed="rId4">
            <a:alphaModFix/>
          </a:blip>
          <a:srcRect b="0" l="0" r="0" t="0"/>
          <a:stretch/>
        </p:blipFill>
        <p:spPr>
          <a:xfrm>
            <a:off x="6337640" y="2258664"/>
            <a:ext cx="2356238" cy="1982095"/>
          </a:xfrm>
          <a:prstGeom prst="rect">
            <a:avLst/>
          </a:prstGeom>
          <a:noFill/>
          <a:ln>
            <a:noFill/>
          </a:ln>
        </p:spPr>
      </p:pic>
      <p:pic>
        <p:nvPicPr>
          <p:cNvPr id="99" name="Google Shape;99;p2"/>
          <p:cNvPicPr preferRelativeResize="0"/>
          <p:nvPr/>
        </p:nvPicPr>
        <p:blipFill rotWithShape="1">
          <a:blip r:embed="rId5">
            <a:alphaModFix/>
          </a:blip>
          <a:srcRect b="18626" l="0" r="77949" t="18979"/>
          <a:stretch/>
        </p:blipFill>
        <p:spPr>
          <a:xfrm>
            <a:off x="8087933" y="4352591"/>
            <a:ext cx="802567" cy="601934"/>
          </a:xfrm>
          <a:prstGeom prst="rect">
            <a:avLst/>
          </a:prstGeom>
          <a:noFill/>
          <a:ln>
            <a:noFill/>
          </a:ln>
        </p:spPr>
      </p:pic>
      <p:sp>
        <p:nvSpPr>
          <p:cNvPr id="100" name="Google Shape;100;p2"/>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Incisional Negative pressure wound therapy (iNPWT)</a:t>
            </a:r>
            <a:r>
              <a:rPr b="0" i="0" lang="es" sz="2500" u="none" cap="none" strike="noStrike">
                <a:solidFill>
                  <a:schemeClr val="dk2"/>
                </a:solidFill>
                <a:latin typeface="Merriweather"/>
                <a:ea typeface="Merriweather"/>
                <a:cs typeface="Merriweather"/>
                <a:sym typeface="Merriweather"/>
              </a:rPr>
              <a:t> </a:t>
            </a:r>
            <a:endParaRPr b="0" i="0" sz="2500" u="sng" cap="none" strike="noStrike">
              <a:solidFill>
                <a:schemeClr val="dk1"/>
              </a:solidFill>
              <a:latin typeface="Merriweather"/>
              <a:ea typeface="Merriweather"/>
              <a:cs typeface="Merriweather"/>
              <a:sym typeface="Merriweather"/>
            </a:endParaRPr>
          </a:p>
        </p:txBody>
      </p:sp>
      <p:sp>
        <p:nvSpPr>
          <p:cNvPr id="101" name="Google Shape;101;p2"/>
          <p:cNvSpPr txBox="1"/>
          <p:nvPr/>
        </p:nvSpPr>
        <p:spPr>
          <a:xfrm>
            <a:off x="-432667" y="4558990"/>
            <a:ext cx="8520600" cy="507367"/>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Clr>
                <a:schemeClr val="dk1"/>
              </a:buClr>
              <a:buSzPts val="1600"/>
              <a:buFont typeface="Arial"/>
              <a:buNone/>
            </a:pPr>
            <a:r>
              <a:rPr b="0" i="0" lang="es" sz="900" u="none" cap="none" strike="noStrike">
                <a:solidFill>
                  <a:schemeClr val="dk1"/>
                </a:solidFill>
                <a:latin typeface="Raleway"/>
                <a:ea typeface="Raleway"/>
                <a:cs typeface="Raleway"/>
                <a:sym typeface="Raleway"/>
              </a:rPr>
              <a:t>*</a:t>
            </a:r>
            <a:r>
              <a:rPr b="0" i="0" lang="es" sz="900" u="none" cap="none" strike="noStrike">
                <a:solidFill>
                  <a:schemeClr val="dk1"/>
                </a:solidFill>
                <a:highlight>
                  <a:srgbClr val="FFFFFF"/>
                </a:highlight>
                <a:latin typeface="Raleway"/>
                <a:ea typeface="Raleway"/>
                <a:cs typeface="Raleway"/>
                <a:sym typeface="Raleway"/>
              </a:rPr>
              <a:t>Negative Pressure Wound Therapy https://www.ncbi.nlm.nih.gov/books/NBK576388/</a:t>
            </a:r>
            <a:endParaRPr b="0" i="0" sz="900" u="none" cap="none" strike="noStrike">
              <a:solidFill>
                <a:schemeClr val="dk1"/>
              </a:solidFill>
              <a:latin typeface="Raleway"/>
              <a:ea typeface="Raleway"/>
              <a:cs typeface="Raleway"/>
              <a:sym typeface="Raleway"/>
            </a:endParaRPr>
          </a:p>
          <a:p>
            <a:pPr indent="0" lvl="0" marL="0" marR="0" rtl="0" algn="r">
              <a:lnSpc>
                <a:spcPct val="115000"/>
              </a:lnSpc>
              <a:spcBef>
                <a:spcPts val="0"/>
              </a:spcBef>
              <a:spcAft>
                <a:spcPts val="0"/>
              </a:spcAft>
              <a:buClr>
                <a:schemeClr val="dk1"/>
              </a:buClr>
              <a:buSzPts val="1600"/>
              <a:buFont typeface="Arial"/>
              <a:buNone/>
            </a:pPr>
            <a:r>
              <a:rPr b="0" i="0" lang="es" sz="900" u="none" cap="none" strike="noStrike">
                <a:solidFill>
                  <a:schemeClr val="dk1"/>
                </a:solidFill>
                <a:highlight>
                  <a:srgbClr val="FFFFFF"/>
                </a:highlight>
                <a:latin typeface="Raleway"/>
                <a:ea typeface="Raleway"/>
                <a:cs typeface="Raleway"/>
                <a:sym typeface="Raleway"/>
              </a:rPr>
              <a:t>**</a:t>
            </a:r>
            <a:r>
              <a:rPr b="0" i="0" lang="es" sz="900" u="none" cap="none" strike="noStrike">
                <a:solidFill>
                  <a:schemeClr val="dk1"/>
                </a:solidFill>
                <a:latin typeface="Raleway"/>
                <a:ea typeface="Raleway"/>
                <a:cs typeface="Raleway"/>
                <a:sym typeface="Raleway"/>
              </a:rPr>
              <a:t>The lancet https://www.thelancet.com/journals/eclinm/article/PIIS2589-5370(23)00282-1/fulltext</a:t>
            </a:r>
            <a:endParaRPr/>
          </a:p>
          <a:p>
            <a:pPr indent="0" lvl="0" marL="0" marR="0" rtl="0" algn="r">
              <a:lnSpc>
                <a:spcPct val="115000"/>
              </a:lnSpc>
              <a:spcBef>
                <a:spcPts val="0"/>
              </a:spcBef>
              <a:spcAft>
                <a:spcPts val="0"/>
              </a:spcAft>
              <a:buClr>
                <a:schemeClr val="dk1"/>
              </a:buClr>
              <a:buSzPts val="1600"/>
              <a:buFont typeface="Arial"/>
              <a:buNone/>
            </a:pPr>
            <a:r>
              <a:t/>
            </a:r>
            <a:endParaRPr b="0" i="0" sz="900" u="none" cap="none" strike="noStrike">
              <a:solidFill>
                <a:schemeClr val="dk1"/>
              </a:solidFill>
              <a:highlight>
                <a:srgbClr val="FFFFFF"/>
              </a:highlight>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4"/>
          <p:cNvSpPr txBox="1"/>
          <p:nvPr>
            <p:ph type="title"/>
          </p:nvPr>
        </p:nvSpPr>
        <p:spPr>
          <a:xfrm>
            <a:off x="421921" y="294332"/>
            <a:ext cx="8141566" cy="572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2778"/>
              <a:buFont typeface="Merriweather"/>
              <a:buNone/>
            </a:pPr>
            <a:r>
              <a:rPr lang="es" sz="2500" u="sng">
                <a:latin typeface="Merriweather"/>
                <a:ea typeface="Merriweather"/>
                <a:cs typeface="Merriweather"/>
                <a:sym typeface="Merriweather"/>
              </a:rPr>
              <a:t>Associated known Complications</a:t>
            </a:r>
            <a:endParaRPr sz="2500" u="sng">
              <a:latin typeface="Merriweather"/>
              <a:ea typeface="Merriweather"/>
              <a:cs typeface="Merriweather"/>
              <a:sym typeface="Merriweather"/>
            </a:endParaRPr>
          </a:p>
        </p:txBody>
      </p:sp>
      <p:sp>
        <p:nvSpPr>
          <p:cNvPr id="107" name="Google Shape;107;p4"/>
          <p:cNvSpPr txBox="1"/>
          <p:nvPr>
            <p:ph idx="1" type="body"/>
          </p:nvPr>
        </p:nvSpPr>
        <p:spPr>
          <a:xfrm>
            <a:off x="501217" y="936191"/>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800"/>
              <a:buNone/>
            </a:pPr>
            <a:r>
              <a:rPr lang="es" sz="1900">
                <a:solidFill>
                  <a:schemeClr val="dk1"/>
                </a:solidFill>
                <a:latin typeface="Raleway"/>
                <a:ea typeface="Raleway"/>
                <a:cs typeface="Raleway"/>
                <a:sym typeface="Raleway"/>
                <a:extLst>
                  <a:ext uri="http://customooxmlschemas.google.com/">
                    <go:slidesCustomData xmlns:go="http://customooxmlschemas.google.com/" textRoundtripDataId="2"/>
                  </a:ext>
                </a:extLst>
              </a:rPr>
              <a:t>iNPWT:</a:t>
            </a:r>
            <a:endParaRPr sz="1900">
              <a:solidFill>
                <a:schemeClr val="dk1"/>
              </a:solidFill>
              <a:latin typeface="Raleway"/>
              <a:ea typeface="Raleway"/>
              <a:cs typeface="Raleway"/>
              <a:sym typeface="Raleway"/>
            </a:endParaRPr>
          </a:p>
          <a:p>
            <a:pPr indent="-342900" lvl="0" marL="457200" rtl="0" algn="l">
              <a:lnSpc>
                <a:spcPct val="115000"/>
              </a:lnSpc>
              <a:spcBef>
                <a:spcPts val="0"/>
              </a:spcBef>
              <a:spcAft>
                <a:spcPts val="0"/>
              </a:spcAft>
              <a:buClr>
                <a:schemeClr val="dk1"/>
              </a:buClr>
              <a:buSzPts val="1800"/>
              <a:buFont typeface="Raleway"/>
              <a:buChar char="●"/>
            </a:pPr>
            <a:r>
              <a:rPr lang="es" sz="1900">
                <a:solidFill>
                  <a:schemeClr val="dk1"/>
                </a:solidFill>
                <a:latin typeface="Raleway"/>
                <a:ea typeface="Raleway"/>
                <a:cs typeface="Raleway"/>
                <a:sym typeface="Raleway"/>
              </a:rPr>
              <a:t>Skin blisters and maceration</a:t>
            </a:r>
            <a:endParaRPr sz="1900">
              <a:solidFill>
                <a:schemeClr val="dk1"/>
              </a:solidFill>
              <a:latin typeface="Raleway"/>
              <a:ea typeface="Raleway"/>
              <a:cs typeface="Raleway"/>
              <a:sym typeface="Raleway"/>
            </a:endParaRPr>
          </a:p>
          <a:p>
            <a:pPr indent="-342900" lvl="0" marL="457200" rtl="0" algn="l">
              <a:lnSpc>
                <a:spcPct val="115000"/>
              </a:lnSpc>
              <a:spcBef>
                <a:spcPts val="0"/>
              </a:spcBef>
              <a:spcAft>
                <a:spcPts val="0"/>
              </a:spcAft>
              <a:buClr>
                <a:schemeClr val="dk1"/>
              </a:buClr>
              <a:buSzPts val="1800"/>
              <a:buFont typeface="Raleway"/>
              <a:buChar char="●"/>
            </a:pPr>
            <a:r>
              <a:rPr lang="es" sz="1900">
                <a:solidFill>
                  <a:schemeClr val="dk1"/>
                </a:solidFill>
                <a:latin typeface="Raleway"/>
                <a:ea typeface="Raleway"/>
                <a:cs typeface="Raleway"/>
                <a:sym typeface="Raleway"/>
              </a:rPr>
              <a:t>Pump failure*</a:t>
            </a:r>
            <a:endParaRPr/>
          </a:p>
          <a:p>
            <a:pPr indent="-342900" lvl="0" marL="457200" rtl="0" algn="l">
              <a:lnSpc>
                <a:spcPct val="115000"/>
              </a:lnSpc>
              <a:spcBef>
                <a:spcPts val="0"/>
              </a:spcBef>
              <a:spcAft>
                <a:spcPts val="0"/>
              </a:spcAft>
              <a:buClr>
                <a:schemeClr val="dk1"/>
              </a:buClr>
              <a:buSzPts val="1800"/>
              <a:buFont typeface="Raleway"/>
              <a:buChar char="●"/>
            </a:pPr>
            <a:r>
              <a:rPr lang="es" sz="1900">
                <a:solidFill>
                  <a:schemeClr val="dk1"/>
                </a:solidFill>
                <a:latin typeface="Raleway"/>
                <a:ea typeface="Raleway"/>
                <a:cs typeface="Raleway"/>
                <a:sym typeface="Raleway"/>
              </a:rPr>
              <a:t>Pressure sores</a:t>
            </a:r>
            <a:endParaRPr sz="1900">
              <a:solidFill>
                <a:schemeClr val="dk1"/>
              </a:solidFill>
              <a:latin typeface="Raleway"/>
              <a:ea typeface="Raleway"/>
              <a:cs typeface="Raleway"/>
              <a:sym typeface="Raleway"/>
            </a:endParaRPr>
          </a:p>
          <a:p>
            <a:pPr indent="0" lvl="0" marL="114300" rtl="0" algn="l">
              <a:lnSpc>
                <a:spcPct val="115000"/>
              </a:lnSpc>
              <a:spcBef>
                <a:spcPts val="0"/>
              </a:spcBef>
              <a:spcAft>
                <a:spcPts val="0"/>
              </a:spcAft>
              <a:buClr>
                <a:schemeClr val="dk1"/>
              </a:buClr>
              <a:buSzPts val="1800"/>
              <a:buNone/>
            </a:pPr>
            <a:r>
              <a:t/>
            </a:r>
            <a:endParaRPr sz="1900">
              <a:solidFill>
                <a:schemeClr val="dk1"/>
              </a:solidFill>
              <a:latin typeface="Raleway"/>
              <a:ea typeface="Raleway"/>
              <a:cs typeface="Raleway"/>
              <a:sym typeface="Raleway"/>
            </a:endParaRPr>
          </a:p>
          <a:p>
            <a:pPr indent="0" lvl="0" marL="0" rtl="0" algn="l">
              <a:lnSpc>
                <a:spcPct val="115000"/>
              </a:lnSpc>
              <a:spcBef>
                <a:spcPts val="0"/>
              </a:spcBef>
              <a:spcAft>
                <a:spcPts val="0"/>
              </a:spcAft>
              <a:buClr>
                <a:schemeClr val="dk1"/>
              </a:buClr>
              <a:buSzPts val="1800"/>
              <a:buNone/>
            </a:pPr>
            <a:r>
              <a:rPr lang="es" sz="1900">
                <a:solidFill>
                  <a:schemeClr val="dk1"/>
                </a:solidFill>
                <a:latin typeface="Raleway"/>
                <a:ea typeface="Raleway"/>
                <a:cs typeface="Raleway"/>
                <a:sym typeface="Raleway"/>
                <a:extLst>
                  <a:ext uri="http://customooxmlschemas.google.com/">
                    <go:slidesCustomData xmlns:go="http://customooxmlschemas.google.com/" textRoundtripDataId="3"/>
                  </a:ext>
                </a:extLst>
              </a:rPr>
              <a:t>NPWT:</a:t>
            </a:r>
            <a:endParaRPr sz="1900">
              <a:solidFill>
                <a:schemeClr val="dk1"/>
              </a:solidFill>
              <a:latin typeface="Raleway"/>
              <a:ea typeface="Raleway"/>
              <a:cs typeface="Raleway"/>
              <a:sym typeface="Raleway"/>
            </a:endParaRPr>
          </a:p>
          <a:p>
            <a:pPr indent="-342900" lvl="0" marL="457200" rtl="0" algn="l">
              <a:lnSpc>
                <a:spcPct val="115000"/>
              </a:lnSpc>
              <a:spcBef>
                <a:spcPts val="0"/>
              </a:spcBef>
              <a:spcAft>
                <a:spcPts val="0"/>
              </a:spcAft>
              <a:buClr>
                <a:schemeClr val="dk1"/>
              </a:buClr>
              <a:buSzPts val="1800"/>
              <a:buFont typeface="Raleway"/>
              <a:buChar char="●"/>
            </a:pPr>
            <a:r>
              <a:rPr lang="es" sz="1900">
                <a:solidFill>
                  <a:schemeClr val="dk1"/>
                </a:solidFill>
                <a:highlight>
                  <a:srgbClr val="FFFFFF"/>
                </a:highlight>
                <a:latin typeface="Raleway"/>
                <a:ea typeface="Raleway"/>
                <a:cs typeface="Raleway"/>
                <a:sym typeface="Raleway"/>
              </a:rPr>
              <a:t>Pain, bleeding, infection</a:t>
            </a:r>
            <a:endParaRPr sz="1900">
              <a:solidFill>
                <a:schemeClr val="dk1"/>
              </a:solidFill>
              <a:highlight>
                <a:srgbClr val="FFFFFF"/>
              </a:highlight>
              <a:latin typeface="Raleway"/>
              <a:ea typeface="Raleway"/>
              <a:cs typeface="Raleway"/>
              <a:sym typeface="Raleway"/>
            </a:endParaRPr>
          </a:p>
          <a:p>
            <a:pPr indent="-342900" lvl="0" marL="457200" rtl="0" algn="l">
              <a:lnSpc>
                <a:spcPct val="115000"/>
              </a:lnSpc>
              <a:spcBef>
                <a:spcPts val="0"/>
              </a:spcBef>
              <a:spcAft>
                <a:spcPts val="0"/>
              </a:spcAft>
              <a:buClr>
                <a:schemeClr val="dk1"/>
              </a:buClr>
              <a:buSzPts val="1800"/>
              <a:buFont typeface="Raleway"/>
              <a:buChar char="●"/>
            </a:pPr>
            <a:r>
              <a:rPr lang="es" sz="1900">
                <a:solidFill>
                  <a:schemeClr val="dk1"/>
                </a:solidFill>
                <a:highlight>
                  <a:srgbClr val="FFFFFF"/>
                </a:highlight>
                <a:latin typeface="Raleway"/>
                <a:ea typeface="Raleway"/>
                <a:cs typeface="Raleway"/>
                <a:sym typeface="Raleway"/>
              </a:rPr>
              <a:t>Hypersensitivity reaction to the dressing </a:t>
            </a:r>
            <a:endParaRPr sz="1900">
              <a:solidFill>
                <a:schemeClr val="dk1"/>
              </a:solidFill>
              <a:highlight>
                <a:srgbClr val="FFFFFF"/>
              </a:highlight>
              <a:latin typeface="Raleway"/>
              <a:ea typeface="Raleway"/>
              <a:cs typeface="Raleway"/>
              <a:sym typeface="Raleway"/>
            </a:endParaRPr>
          </a:p>
          <a:p>
            <a:pPr indent="-342900" lvl="0" marL="457200" rtl="0" algn="l">
              <a:lnSpc>
                <a:spcPct val="115000"/>
              </a:lnSpc>
              <a:spcBef>
                <a:spcPts val="0"/>
              </a:spcBef>
              <a:spcAft>
                <a:spcPts val="0"/>
              </a:spcAft>
              <a:buClr>
                <a:schemeClr val="dk1"/>
              </a:buClr>
              <a:buSzPts val="1800"/>
              <a:buFont typeface="Raleway"/>
              <a:buChar char="●"/>
            </a:pPr>
            <a:r>
              <a:rPr lang="es" sz="1900">
                <a:solidFill>
                  <a:schemeClr val="dk1"/>
                </a:solidFill>
                <a:highlight>
                  <a:srgbClr val="FFFFFF"/>
                </a:highlight>
                <a:latin typeface="Raleway"/>
                <a:ea typeface="Raleway"/>
                <a:cs typeface="Raleway"/>
                <a:sym typeface="Raleway"/>
              </a:rPr>
              <a:t>Negative pressure erosion or necrosis</a:t>
            </a:r>
            <a:endParaRPr sz="1900">
              <a:solidFill>
                <a:schemeClr val="dk1"/>
              </a:solidFill>
              <a:highlight>
                <a:srgbClr val="FFFFFF"/>
              </a:highlight>
              <a:latin typeface="Raleway"/>
              <a:ea typeface="Raleway"/>
              <a:cs typeface="Raleway"/>
              <a:sym typeface="Raleway"/>
            </a:endParaRPr>
          </a:p>
        </p:txBody>
      </p:sp>
      <p:pic>
        <p:nvPicPr>
          <p:cNvPr id="108" name="Google Shape;108;p4"/>
          <p:cNvPicPr preferRelativeResize="0"/>
          <p:nvPr/>
        </p:nvPicPr>
        <p:blipFill rotWithShape="1">
          <a:blip r:embed="rId3">
            <a:alphaModFix/>
          </a:blip>
          <a:srcRect b="0" l="0" r="0" t="0"/>
          <a:stretch/>
        </p:blipFill>
        <p:spPr>
          <a:xfrm>
            <a:off x="6885319" y="294332"/>
            <a:ext cx="1678168" cy="1900320"/>
          </a:xfrm>
          <a:prstGeom prst="rect">
            <a:avLst/>
          </a:prstGeom>
          <a:noFill/>
          <a:ln>
            <a:noFill/>
          </a:ln>
        </p:spPr>
      </p:pic>
      <p:pic>
        <p:nvPicPr>
          <p:cNvPr id="109" name="Google Shape;109;p4"/>
          <p:cNvPicPr preferRelativeResize="0"/>
          <p:nvPr/>
        </p:nvPicPr>
        <p:blipFill rotWithShape="1">
          <a:blip r:embed="rId4">
            <a:alphaModFix/>
          </a:blip>
          <a:srcRect b="0" l="0" r="0" t="8126"/>
          <a:stretch/>
        </p:blipFill>
        <p:spPr>
          <a:xfrm>
            <a:off x="6364941" y="2263811"/>
            <a:ext cx="2525559" cy="1157797"/>
          </a:xfrm>
          <a:prstGeom prst="rect">
            <a:avLst/>
          </a:prstGeom>
          <a:noFill/>
          <a:ln>
            <a:noFill/>
          </a:ln>
        </p:spPr>
      </p:pic>
      <p:pic>
        <p:nvPicPr>
          <p:cNvPr id="110" name="Google Shape;110;p4"/>
          <p:cNvPicPr preferRelativeResize="0"/>
          <p:nvPr/>
        </p:nvPicPr>
        <p:blipFill rotWithShape="1">
          <a:blip r:embed="rId5">
            <a:alphaModFix/>
          </a:blip>
          <a:srcRect b="18626" l="0" r="77949" t="18979"/>
          <a:stretch/>
        </p:blipFill>
        <p:spPr>
          <a:xfrm>
            <a:off x="8087933" y="4352591"/>
            <a:ext cx="802567" cy="601934"/>
          </a:xfrm>
          <a:prstGeom prst="rect">
            <a:avLst/>
          </a:prstGeom>
          <a:noFill/>
          <a:ln>
            <a:noFill/>
          </a:ln>
        </p:spPr>
      </p:pic>
      <p:sp>
        <p:nvSpPr>
          <p:cNvPr id="111" name="Google Shape;111;p4"/>
          <p:cNvSpPr txBox="1"/>
          <p:nvPr/>
        </p:nvSpPr>
        <p:spPr>
          <a:xfrm>
            <a:off x="-432667" y="4679796"/>
            <a:ext cx="8520600" cy="274729"/>
          </a:xfrm>
          <a:prstGeom prst="rect">
            <a:avLst/>
          </a:prstGeom>
          <a:noFill/>
          <a:ln>
            <a:noFill/>
          </a:ln>
        </p:spPr>
        <p:txBody>
          <a:bodyPr anchorCtr="0" anchor="t" bIns="91425" lIns="91425" spcFirstLastPara="1" rIns="91425" wrap="square" tIns="91425">
            <a:noAutofit/>
          </a:bodyPr>
          <a:lstStyle/>
          <a:p>
            <a:pPr indent="0" lvl="0" marL="152400" marR="0" rtl="0" algn="r">
              <a:lnSpc>
                <a:spcPct val="115000"/>
              </a:lnSpc>
              <a:spcBef>
                <a:spcPts val="0"/>
              </a:spcBef>
              <a:spcAft>
                <a:spcPts val="0"/>
              </a:spcAft>
              <a:buClr>
                <a:srgbClr val="000000"/>
              </a:buClr>
              <a:buSzPts val="1200"/>
              <a:buFont typeface="Arial"/>
              <a:buNone/>
            </a:pPr>
            <a:r>
              <a:rPr b="0" i="0" lang="es" sz="900" u="none" cap="none" strike="noStrike">
                <a:solidFill>
                  <a:schemeClr val="dk1"/>
                </a:solidFill>
                <a:latin typeface="Raleway"/>
                <a:ea typeface="Raleway"/>
                <a:cs typeface="Raleway"/>
                <a:sym typeface="Raleway"/>
              </a:rPr>
              <a:t>*NICE guidelines https://www.nice.org.uk/guidance/MTG43</a:t>
            </a:r>
            <a:endParaRPr/>
          </a:p>
          <a:p>
            <a:pPr indent="0" lvl="0" marL="0" marR="0" rtl="0" algn="r">
              <a:lnSpc>
                <a:spcPct val="115000"/>
              </a:lnSpc>
              <a:spcBef>
                <a:spcPts val="0"/>
              </a:spcBef>
              <a:spcAft>
                <a:spcPts val="0"/>
              </a:spcAft>
              <a:buClr>
                <a:schemeClr val="dk1"/>
              </a:buClr>
              <a:buSzPts val="1600"/>
              <a:buFont typeface="Arial"/>
              <a:buNone/>
            </a:pPr>
            <a:r>
              <a:t/>
            </a:r>
            <a:endParaRPr b="0" i="0" sz="900" u="none" cap="none" strike="noStrike">
              <a:solidFill>
                <a:schemeClr val="dk1"/>
              </a:solidFill>
              <a:highlight>
                <a:srgbClr val="FFFFFF"/>
              </a:highlight>
              <a:latin typeface="Raleway"/>
              <a:ea typeface="Raleway"/>
              <a:cs typeface="Raleway"/>
              <a:sym typeface="Ralew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5"/>
          <p:cNvPicPr preferRelativeResize="0"/>
          <p:nvPr/>
        </p:nvPicPr>
        <p:blipFill rotWithShape="1">
          <a:blip r:embed="rId3">
            <a:alphaModFix/>
          </a:blip>
          <a:srcRect b="0" l="0" r="0" t="0"/>
          <a:stretch/>
        </p:blipFill>
        <p:spPr>
          <a:xfrm>
            <a:off x="5110175" y="294332"/>
            <a:ext cx="3780325" cy="2123050"/>
          </a:xfrm>
          <a:prstGeom prst="rect">
            <a:avLst/>
          </a:prstGeom>
          <a:noFill/>
          <a:ln>
            <a:noFill/>
          </a:ln>
          <a:effectLst>
            <a:outerShdw blurRad="57150" rotWithShape="0" algn="bl" dir="5400000" dist="19050">
              <a:srgbClr val="980000">
                <a:alpha val="49411"/>
              </a:srgbClr>
            </a:outerShdw>
          </a:effectLst>
        </p:spPr>
      </p:pic>
      <p:sp>
        <p:nvSpPr>
          <p:cNvPr id="117" name="Google Shape;117;p5"/>
          <p:cNvSpPr txBox="1"/>
          <p:nvPr/>
        </p:nvSpPr>
        <p:spPr>
          <a:xfrm>
            <a:off x="421921" y="1012253"/>
            <a:ext cx="8381400" cy="944400"/>
          </a:xfrm>
          <a:prstGeom prst="rect">
            <a:avLst/>
          </a:prstGeom>
          <a:noFill/>
          <a:ln>
            <a:noFill/>
          </a:ln>
        </p:spPr>
        <p:txBody>
          <a:bodyPr anchorCtr="0" anchor="t" bIns="91425" lIns="91425" spcFirstLastPara="1" rIns="91425" wrap="square" tIns="91425">
            <a:noAutofit/>
          </a:bodyPr>
          <a:lstStyle/>
          <a:p>
            <a:pPr indent="0" lvl="0" marL="114300" marR="0" rtl="0" algn="l">
              <a:lnSpc>
                <a:spcPct val="115000"/>
              </a:lnSpc>
              <a:spcBef>
                <a:spcPts val="1200"/>
              </a:spcBef>
              <a:spcAft>
                <a:spcPts val="0"/>
              </a:spcAft>
              <a:buClr>
                <a:srgbClr val="000000"/>
              </a:buClr>
              <a:buSzPts val="1700"/>
              <a:buFont typeface="Arial"/>
              <a:buNone/>
            </a:pPr>
            <a:r>
              <a:rPr b="0" i="0" lang="es" sz="1700" u="none" cap="none" strike="noStrike">
                <a:solidFill>
                  <a:srgbClr val="282828"/>
                </a:solidFill>
                <a:latin typeface="Raleway"/>
                <a:ea typeface="Raleway"/>
                <a:cs typeface="Raleway"/>
                <a:sym typeface="Raleway"/>
              </a:rPr>
              <a:t>Evidence suggests:</a:t>
            </a:r>
            <a:endParaRPr b="0" i="0" sz="1700" u="none" cap="none" strike="noStrike">
              <a:solidFill>
                <a:srgbClr val="282828"/>
              </a:solidFill>
              <a:latin typeface="Raleway"/>
              <a:ea typeface="Raleway"/>
              <a:cs typeface="Raleway"/>
              <a:sym typeface="Raleway"/>
            </a:endParaRPr>
          </a:p>
          <a:p>
            <a:pPr indent="-285750" lvl="0" marL="400050" marR="0" rtl="0" algn="l">
              <a:lnSpc>
                <a:spcPct val="115000"/>
              </a:lnSpc>
              <a:spcBef>
                <a:spcPts val="1200"/>
              </a:spcBef>
              <a:spcAft>
                <a:spcPts val="0"/>
              </a:spcAft>
              <a:buClr>
                <a:srgbClr val="282828"/>
              </a:buClr>
              <a:buSzPts val="1800"/>
              <a:buFont typeface="Raleway"/>
              <a:buChar char="•"/>
            </a:pPr>
            <a:r>
              <a:rPr b="0" i="0" lang="es" sz="1700" u="none" cap="none" strike="noStrike">
                <a:solidFill>
                  <a:srgbClr val="282828"/>
                </a:solidFill>
                <a:latin typeface="Raleway"/>
                <a:ea typeface="Raleway"/>
                <a:cs typeface="Raleway"/>
                <a:sym typeface="Raleway"/>
              </a:rPr>
              <a:t>Fewer surgical site infections</a:t>
            </a:r>
            <a:endParaRPr b="0" i="0" sz="1700" u="none" cap="none" strike="noStrike">
              <a:solidFill>
                <a:schemeClr val="dk2"/>
              </a:solidFill>
              <a:latin typeface="Raleway"/>
              <a:ea typeface="Raleway"/>
              <a:cs typeface="Raleway"/>
              <a:sym typeface="Raleway"/>
            </a:endParaRPr>
          </a:p>
          <a:p>
            <a:pPr indent="-285750" lvl="0" marL="400050" marR="0" rtl="0" algn="l">
              <a:lnSpc>
                <a:spcPct val="115000"/>
              </a:lnSpc>
              <a:spcBef>
                <a:spcPts val="1200"/>
              </a:spcBef>
              <a:spcAft>
                <a:spcPts val="0"/>
              </a:spcAft>
              <a:buClr>
                <a:srgbClr val="282828"/>
              </a:buClr>
              <a:buSzPts val="1800"/>
              <a:buFont typeface="Raleway"/>
              <a:buChar char="•"/>
            </a:pPr>
            <a:r>
              <a:rPr b="0" i="0" lang="es" sz="1700" u="none" cap="none" strike="noStrike">
                <a:solidFill>
                  <a:srgbClr val="282828"/>
                </a:solidFill>
                <a:latin typeface="Raleway"/>
                <a:ea typeface="Raleway"/>
                <a:cs typeface="Raleway"/>
                <a:sym typeface="Raleway"/>
              </a:rPr>
              <a:t>Reduces the rate of seromas</a:t>
            </a:r>
            <a:endParaRPr b="0" i="0" sz="1700" u="none" cap="none" strike="noStrike">
              <a:solidFill>
                <a:srgbClr val="000000"/>
              </a:solidFill>
              <a:latin typeface="Raleway"/>
              <a:ea typeface="Raleway"/>
              <a:cs typeface="Raleway"/>
              <a:sym typeface="Raleway"/>
            </a:endParaRPr>
          </a:p>
          <a:p>
            <a:pPr indent="-285750" lvl="0" marL="400050" marR="0" rtl="0" algn="l">
              <a:lnSpc>
                <a:spcPct val="115000"/>
              </a:lnSpc>
              <a:spcBef>
                <a:spcPts val="1200"/>
              </a:spcBef>
              <a:spcAft>
                <a:spcPts val="0"/>
              </a:spcAft>
              <a:buClr>
                <a:srgbClr val="282828"/>
              </a:buClr>
              <a:buSzPts val="1800"/>
              <a:buFont typeface="Raleway"/>
              <a:buChar char="•"/>
            </a:pPr>
            <a:r>
              <a:rPr b="0" i="0" lang="es" sz="1700" u="none" cap="none" strike="noStrike">
                <a:solidFill>
                  <a:srgbClr val="282828"/>
                </a:solidFill>
                <a:latin typeface="Raleway"/>
                <a:ea typeface="Raleway"/>
                <a:cs typeface="Raleway"/>
                <a:sym typeface="Raleway"/>
              </a:rPr>
              <a:t>Not add to the overall costs of treatment</a:t>
            </a:r>
            <a:endParaRPr b="0" i="0" sz="1700" u="none" cap="none" strike="noStrike">
              <a:solidFill>
                <a:srgbClr val="000000"/>
              </a:solidFill>
              <a:latin typeface="Raleway"/>
              <a:ea typeface="Raleway"/>
              <a:cs typeface="Raleway"/>
              <a:sym typeface="Raleway"/>
            </a:endParaRPr>
          </a:p>
          <a:p>
            <a:pPr indent="0" lvl="0" marL="114300" marR="0" rtl="0" algn="l">
              <a:lnSpc>
                <a:spcPct val="115000"/>
              </a:lnSpc>
              <a:spcBef>
                <a:spcPts val="1200"/>
              </a:spcBef>
              <a:spcAft>
                <a:spcPts val="0"/>
              </a:spcAft>
              <a:buClr>
                <a:srgbClr val="000000"/>
              </a:buClr>
              <a:buSzPts val="1700"/>
              <a:buFont typeface="Arial"/>
              <a:buNone/>
            </a:pPr>
            <a:r>
              <a:rPr b="0" i="0" lang="es" sz="1700" u="none" cap="none" strike="noStrike">
                <a:solidFill>
                  <a:schemeClr val="dk1"/>
                </a:solidFill>
                <a:latin typeface="Raleway"/>
                <a:ea typeface="Raleway"/>
                <a:cs typeface="Raleway"/>
                <a:sym typeface="Raleway"/>
              </a:rPr>
              <a:t>Recommenced for: Orthopaedic, Colorectal, Obstetric, Plastic/breast surgery, Vascular and Cardiothoracic surgery</a:t>
            </a:r>
            <a:endParaRPr b="0" i="0" sz="1700" u="none" cap="none" strike="noStrike">
              <a:solidFill>
                <a:srgbClr val="000000"/>
              </a:solidFill>
              <a:latin typeface="Raleway"/>
              <a:ea typeface="Raleway"/>
              <a:cs typeface="Raleway"/>
              <a:sym typeface="Raleway"/>
            </a:endParaRPr>
          </a:p>
          <a:p>
            <a:pPr indent="0" lvl="0" marL="114300" marR="0" rtl="0" algn="l">
              <a:lnSpc>
                <a:spcPct val="115000"/>
              </a:lnSpc>
              <a:spcBef>
                <a:spcPts val="1200"/>
              </a:spcBef>
              <a:spcAft>
                <a:spcPts val="0"/>
              </a:spcAft>
              <a:buClr>
                <a:srgbClr val="000000"/>
              </a:buClr>
              <a:buSzPts val="1700"/>
              <a:buFont typeface="Arial"/>
              <a:buNone/>
            </a:pPr>
            <a:r>
              <a:rPr b="0" i="0" lang="es" sz="1700" u="none" cap="none" strike="noStrike">
                <a:solidFill>
                  <a:schemeClr val="dk1"/>
                </a:solidFill>
                <a:highlight>
                  <a:srgbClr val="FFFF00"/>
                </a:highlight>
                <a:latin typeface="Raleway"/>
                <a:ea typeface="Raleway"/>
                <a:cs typeface="Raleway"/>
                <a:sym typeface="Raleway"/>
              </a:rPr>
              <a:t>No clear guidance from NICE to use this dressing in spinal surgery</a:t>
            </a:r>
            <a:r>
              <a:rPr b="0" i="0" lang="es" sz="1700" u="none" cap="none" strike="noStrike">
                <a:solidFill>
                  <a:srgbClr val="282828"/>
                </a:solidFill>
                <a:latin typeface="Raleway"/>
                <a:ea typeface="Raleway"/>
                <a:cs typeface="Raleway"/>
                <a:sym typeface="Raleway"/>
              </a:rPr>
              <a:t> 				</a:t>
            </a:r>
            <a:endParaRPr b="0" i="0" sz="1700" u="none" cap="none" strike="noStrike">
              <a:solidFill>
                <a:srgbClr val="282828"/>
              </a:solidFill>
              <a:latin typeface="Raleway"/>
              <a:ea typeface="Raleway"/>
              <a:cs typeface="Raleway"/>
              <a:sym typeface="Raleway"/>
            </a:endParaRPr>
          </a:p>
          <a:p>
            <a:pPr indent="0" lvl="0" marL="0" marR="0" rtl="0" algn="l">
              <a:lnSpc>
                <a:spcPct val="100000"/>
              </a:lnSpc>
              <a:spcBef>
                <a:spcPts val="1200"/>
              </a:spcBef>
              <a:spcAft>
                <a:spcPts val="0"/>
              </a:spcAft>
              <a:buClr>
                <a:srgbClr val="000000"/>
              </a:buClr>
              <a:buSzPts val="1400"/>
              <a:buFont typeface="Arial"/>
              <a:buNone/>
            </a:pPr>
            <a:r>
              <a:t/>
            </a:r>
            <a:endParaRPr b="0" i="0" sz="1400" u="none" cap="none" strike="noStrike">
              <a:solidFill>
                <a:srgbClr val="000000"/>
              </a:solidFill>
              <a:latin typeface="Raleway"/>
              <a:ea typeface="Raleway"/>
              <a:cs typeface="Raleway"/>
              <a:sym typeface="Raleway"/>
            </a:endParaRPr>
          </a:p>
        </p:txBody>
      </p:sp>
      <p:pic>
        <p:nvPicPr>
          <p:cNvPr id="118" name="Google Shape;118;p5"/>
          <p:cNvPicPr preferRelativeResize="0"/>
          <p:nvPr/>
        </p:nvPicPr>
        <p:blipFill rotWithShape="1">
          <a:blip r:embed="rId4">
            <a:alphaModFix/>
          </a:blip>
          <a:srcRect b="18626" l="0" r="77949" t="18979"/>
          <a:stretch/>
        </p:blipFill>
        <p:spPr>
          <a:xfrm>
            <a:off x="8087933" y="4352591"/>
            <a:ext cx="802567" cy="601934"/>
          </a:xfrm>
          <a:prstGeom prst="rect">
            <a:avLst/>
          </a:prstGeom>
          <a:noFill/>
          <a:ln>
            <a:noFill/>
          </a:ln>
        </p:spPr>
      </p:pic>
      <p:sp>
        <p:nvSpPr>
          <p:cNvPr id="119" name="Google Shape;119;p5"/>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114300" marR="0" rtl="0" algn="l">
              <a:lnSpc>
                <a:spcPct val="115000"/>
              </a:lnSpc>
              <a:spcBef>
                <a:spcPts val="0"/>
              </a:spcBef>
              <a:spcAft>
                <a:spcPts val="0"/>
              </a:spcAft>
              <a:buClr>
                <a:srgbClr val="000000"/>
              </a:buClr>
              <a:buSzPts val="1800"/>
              <a:buFont typeface="Arial"/>
              <a:buNone/>
            </a:pPr>
            <a:r>
              <a:rPr b="0" i="0" lang="es" sz="2500" u="sng" cap="none" strike="noStrike">
                <a:solidFill>
                  <a:schemeClr val="dk1"/>
                </a:solidFill>
                <a:latin typeface="Merriweather"/>
                <a:ea typeface="Merriweather"/>
                <a:cs typeface="Merriweather"/>
                <a:sym typeface="Merriweather"/>
              </a:rPr>
              <a:t>NICE Guideline (2019)</a:t>
            </a:r>
            <a:endParaRPr b="0" i="0" sz="2500" u="sng" cap="none" strike="noStrike">
              <a:solidFill>
                <a:schemeClr val="dk1"/>
              </a:solidFill>
              <a:latin typeface="Calibri"/>
              <a:ea typeface="Calibri"/>
              <a:cs typeface="Calibri"/>
              <a:sym typeface="Calibri"/>
            </a:endParaRPr>
          </a:p>
        </p:txBody>
      </p:sp>
      <p:sp>
        <p:nvSpPr>
          <p:cNvPr id="120" name="Google Shape;120;p5"/>
          <p:cNvSpPr txBox="1"/>
          <p:nvPr/>
        </p:nvSpPr>
        <p:spPr>
          <a:xfrm>
            <a:off x="-432667" y="4558990"/>
            <a:ext cx="8520600" cy="507367"/>
          </a:xfrm>
          <a:prstGeom prst="rect">
            <a:avLst/>
          </a:prstGeom>
          <a:noFill/>
          <a:ln>
            <a:noFill/>
          </a:ln>
        </p:spPr>
        <p:txBody>
          <a:bodyPr anchorCtr="0" anchor="t" bIns="91425" lIns="91425" spcFirstLastPara="1" rIns="91425" wrap="square" tIns="91425">
            <a:noAutofit/>
          </a:bodyPr>
          <a:lstStyle/>
          <a:p>
            <a:pPr indent="0" lvl="0" marL="152400" marR="0" rtl="0" algn="r">
              <a:lnSpc>
                <a:spcPct val="115000"/>
              </a:lnSpc>
              <a:spcBef>
                <a:spcPts val="0"/>
              </a:spcBef>
              <a:spcAft>
                <a:spcPts val="0"/>
              </a:spcAft>
              <a:buClr>
                <a:srgbClr val="000000"/>
              </a:buClr>
              <a:buSzPts val="1200"/>
              <a:buFont typeface="Arial"/>
              <a:buNone/>
            </a:pPr>
            <a:r>
              <a:rPr b="0" i="0" lang="es" sz="900" u="none" cap="none" strike="noStrike">
                <a:solidFill>
                  <a:schemeClr val="dk1"/>
                </a:solidFill>
                <a:latin typeface="Raleway"/>
                <a:ea typeface="Raleway"/>
                <a:cs typeface="Raleway"/>
                <a:sym typeface="Raleway"/>
              </a:rPr>
              <a:t>*NICE guidelines https://www.nice.org.uk/guidance/MTG43</a:t>
            </a:r>
            <a:endParaRPr/>
          </a:p>
          <a:p>
            <a:pPr indent="0" lvl="0" marL="0" marR="0" rtl="0" algn="r">
              <a:lnSpc>
                <a:spcPct val="115000"/>
              </a:lnSpc>
              <a:spcBef>
                <a:spcPts val="0"/>
              </a:spcBef>
              <a:spcAft>
                <a:spcPts val="0"/>
              </a:spcAft>
              <a:buClr>
                <a:schemeClr val="dk1"/>
              </a:buClr>
              <a:buSzPts val="1600"/>
              <a:buFont typeface="Arial"/>
              <a:buNone/>
            </a:pPr>
            <a:r>
              <a:t/>
            </a:r>
            <a:endParaRPr b="0" i="0" sz="900" u="none" cap="none" strike="noStrike">
              <a:solidFill>
                <a:schemeClr val="dk1"/>
              </a:solidFill>
              <a:highlight>
                <a:srgbClr val="FFFFFF"/>
              </a:highlight>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6"/>
          <p:cNvSpPr txBox="1"/>
          <p:nvPr>
            <p:ph type="title"/>
          </p:nvPr>
        </p:nvSpPr>
        <p:spPr>
          <a:xfrm>
            <a:off x="6160500" y="3745183"/>
            <a:ext cx="2730000" cy="357900"/>
          </a:xfrm>
          <a:prstGeom prst="rect">
            <a:avLst/>
          </a:prstGeom>
          <a:noFill/>
          <a:ln>
            <a:noFill/>
          </a:ln>
        </p:spPr>
        <p:txBody>
          <a:bodyPr anchorCtr="0" anchor="t" bIns="91425" lIns="91425" spcFirstLastPara="1" rIns="91425" wrap="square" tIns="91425">
            <a:normAutofit fontScale="90000"/>
          </a:bodyPr>
          <a:lstStyle/>
          <a:p>
            <a:pPr indent="0" lvl="0" marL="0" rtl="0" algn="r">
              <a:lnSpc>
                <a:spcPct val="100000"/>
              </a:lnSpc>
              <a:spcBef>
                <a:spcPts val="0"/>
              </a:spcBef>
              <a:spcAft>
                <a:spcPts val="0"/>
              </a:spcAft>
              <a:buClr>
                <a:schemeClr val="dk1"/>
              </a:buClr>
              <a:buSzPct val="311111"/>
              <a:buFont typeface="Arial"/>
              <a:buNone/>
            </a:pPr>
            <a:r>
              <a:rPr lang="es" sz="1000">
                <a:latin typeface="Raleway"/>
                <a:ea typeface="Raleway"/>
                <a:cs typeface="Raleway"/>
                <a:sym typeface="Raleway"/>
              </a:rPr>
              <a:t>www.thelancet.com Vol 62 August, 2023 </a:t>
            </a:r>
            <a:endParaRPr sz="1000">
              <a:latin typeface="Raleway"/>
              <a:ea typeface="Raleway"/>
              <a:cs typeface="Raleway"/>
              <a:sym typeface="Raleway"/>
            </a:endParaRPr>
          </a:p>
          <a:p>
            <a:pPr indent="0" lvl="0" marL="0" rtl="0" algn="r">
              <a:lnSpc>
                <a:spcPct val="100000"/>
              </a:lnSpc>
              <a:spcBef>
                <a:spcPts val="0"/>
              </a:spcBef>
              <a:spcAft>
                <a:spcPts val="0"/>
              </a:spcAft>
              <a:buClr>
                <a:schemeClr val="dk1"/>
              </a:buClr>
              <a:buSzPct val="311111"/>
              <a:buFont typeface="Raleway"/>
              <a:buNone/>
            </a:pPr>
            <a:r>
              <a:rPr lang="es" sz="1000">
                <a:latin typeface="Raleway"/>
                <a:ea typeface="Raleway"/>
                <a:cs typeface="Raleway"/>
                <a:sym typeface="Raleway"/>
              </a:rPr>
              <a:t>	</a:t>
            </a:r>
            <a:endParaRPr sz="1000">
              <a:latin typeface="Raleway"/>
              <a:ea typeface="Raleway"/>
              <a:cs typeface="Raleway"/>
              <a:sym typeface="Raleway"/>
            </a:endParaRPr>
          </a:p>
        </p:txBody>
      </p:sp>
      <p:sp>
        <p:nvSpPr>
          <p:cNvPr id="126" name="Google Shape;126;p6"/>
          <p:cNvSpPr txBox="1"/>
          <p:nvPr>
            <p:ph idx="1" type="body"/>
          </p:nvPr>
        </p:nvSpPr>
        <p:spPr>
          <a:xfrm>
            <a:off x="421921" y="882217"/>
            <a:ext cx="3769079" cy="2997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s" sz="1500">
                <a:solidFill>
                  <a:schemeClr val="dk1"/>
                </a:solidFill>
                <a:latin typeface="Raleway"/>
                <a:ea typeface="Raleway"/>
                <a:cs typeface="Raleway"/>
                <a:sym typeface="Raleway"/>
              </a:rPr>
              <a:t>Findings </a:t>
            </a:r>
            <a:endParaRPr sz="1500">
              <a:solidFill>
                <a:schemeClr val="dk1"/>
              </a:solidFill>
              <a:latin typeface="Raleway"/>
              <a:ea typeface="Raleway"/>
              <a:cs typeface="Raleway"/>
              <a:sym typeface="Raleway"/>
            </a:endParaRPr>
          </a:p>
          <a:p>
            <a:pPr indent="-323850" lvl="0" marL="457200" rtl="0" algn="l">
              <a:lnSpc>
                <a:spcPct val="115000"/>
              </a:lnSpc>
              <a:spcBef>
                <a:spcPts val="0"/>
              </a:spcBef>
              <a:spcAft>
                <a:spcPts val="0"/>
              </a:spcAft>
              <a:buClr>
                <a:schemeClr val="dk1"/>
              </a:buClr>
              <a:buSzPts val="1500"/>
              <a:buFont typeface="Raleway"/>
              <a:buChar char="●"/>
            </a:pPr>
            <a:r>
              <a:rPr lang="es" sz="1500">
                <a:solidFill>
                  <a:schemeClr val="dk1"/>
                </a:solidFill>
                <a:latin typeface="Raleway"/>
                <a:ea typeface="Raleway"/>
                <a:cs typeface="Raleway"/>
                <a:sym typeface="Raleway"/>
              </a:rPr>
              <a:t>Systematic review:</a:t>
            </a:r>
            <a:endParaRPr>
              <a:latin typeface="Raleway"/>
              <a:ea typeface="Raleway"/>
              <a:cs typeface="Raleway"/>
              <a:sym typeface="Raleway"/>
            </a:endParaRPr>
          </a:p>
          <a:p>
            <a:pPr indent="-323850" lvl="1" marL="914400" rtl="0" algn="l">
              <a:lnSpc>
                <a:spcPct val="115000"/>
              </a:lnSpc>
              <a:spcBef>
                <a:spcPts val="0"/>
              </a:spcBef>
              <a:spcAft>
                <a:spcPts val="0"/>
              </a:spcAft>
              <a:buClr>
                <a:schemeClr val="dk1"/>
              </a:buClr>
              <a:buSzPts val="1500"/>
              <a:buFont typeface="Raleway"/>
              <a:buChar char="●"/>
            </a:pPr>
            <a:r>
              <a:rPr lang="es" sz="1100">
                <a:solidFill>
                  <a:schemeClr val="dk1"/>
                </a:solidFill>
                <a:latin typeface="Raleway"/>
                <a:ea typeface="Raleway"/>
                <a:cs typeface="Raleway"/>
                <a:sym typeface="Raleway"/>
              </a:rPr>
              <a:t>57 RCTs with 13,744 patients </a:t>
            </a:r>
            <a:endParaRPr sz="1100">
              <a:solidFill>
                <a:schemeClr val="dk1"/>
              </a:solidFill>
              <a:latin typeface="Raleway"/>
              <a:ea typeface="Raleway"/>
              <a:cs typeface="Raleway"/>
              <a:sym typeface="Raleway"/>
            </a:endParaRPr>
          </a:p>
          <a:p>
            <a:pPr indent="-323850" lvl="1" marL="914400" rtl="0" algn="l">
              <a:lnSpc>
                <a:spcPct val="115000"/>
              </a:lnSpc>
              <a:spcBef>
                <a:spcPts val="0"/>
              </a:spcBef>
              <a:spcAft>
                <a:spcPts val="0"/>
              </a:spcAft>
              <a:buClr>
                <a:schemeClr val="dk1"/>
              </a:buClr>
              <a:buSzPts val="1500"/>
              <a:buFont typeface="Raleway"/>
              <a:buChar char="●"/>
            </a:pPr>
            <a:r>
              <a:rPr lang="es" sz="1100">
                <a:solidFill>
                  <a:schemeClr val="dk1"/>
                </a:solidFill>
                <a:latin typeface="Raleway"/>
                <a:ea typeface="Raleway"/>
                <a:cs typeface="Raleway"/>
                <a:sym typeface="Raleway"/>
              </a:rPr>
              <a:t>RR of 0.67 </a:t>
            </a:r>
            <a:endParaRPr sz="1100">
              <a:solidFill>
                <a:schemeClr val="dk1"/>
              </a:solidFill>
              <a:latin typeface="Raleway"/>
              <a:ea typeface="Raleway"/>
              <a:cs typeface="Raleway"/>
              <a:sym typeface="Raleway"/>
            </a:endParaRPr>
          </a:p>
          <a:p>
            <a:pPr indent="-323850" lvl="0" marL="457200" rtl="0" algn="l">
              <a:lnSpc>
                <a:spcPct val="115000"/>
              </a:lnSpc>
              <a:spcBef>
                <a:spcPts val="0"/>
              </a:spcBef>
              <a:spcAft>
                <a:spcPts val="0"/>
              </a:spcAft>
              <a:buClr>
                <a:schemeClr val="dk1"/>
              </a:buClr>
              <a:buSzPts val="1500"/>
              <a:buFont typeface="Raleway"/>
              <a:buChar char="●"/>
            </a:pPr>
            <a:r>
              <a:rPr lang="es" sz="1500">
                <a:solidFill>
                  <a:schemeClr val="dk1"/>
                </a:solidFill>
                <a:latin typeface="Raleway"/>
                <a:ea typeface="Raleway"/>
                <a:cs typeface="Raleway"/>
                <a:sym typeface="Raleway"/>
              </a:rPr>
              <a:t>GRADE assessment shows high-certainty evidence that iNPWT is effective in reducing SSI</a:t>
            </a:r>
            <a:endParaRPr sz="1500">
              <a:solidFill>
                <a:schemeClr val="dk1"/>
              </a:solidFill>
              <a:latin typeface="Raleway"/>
              <a:ea typeface="Raleway"/>
              <a:cs typeface="Raleway"/>
              <a:sym typeface="Raleway"/>
            </a:endParaRPr>
          </a:p>
          <a:p>
            <a:pPr indent="-323850" lvl="0" marL="457200" rtl="0" algn="l">
              <a:lnSpc>
                <a:spcPct val="115000"/>
              </a:lnSpc>
              <a:spcBef>
                <a:spcPts val="0"/>
              </a:spcBef>
              <a:spcAft>
                <a:spcPts val="0"/>
              </a:spcAft>
              <a:buClr>
                <a:schemeClr val="dk1"/>
              </a:buClr>
              <a:buSzPts val="1500"/>
              <a:buFont typeface="Raleway"/>
              <a:buChar char="●"/>
            </a:pPr>
            <a:r>
              <a:rPr lang="es" sz="1500">
                <a:solidFill>
                  <a:schemeClr val="dk1"/>
                </a:solidFill>
                <a:latin typeface="Raleway"/>
                <a:ea typeface="Raleway"/>
                <a:cs typeface="Raleway"/>
                <a:sym typeface="Raleway"/>
              </a:rPr>
              <a:t>Uncertainty is less than in previous meta-analyses</a:t>
            </a:r>
            <a:endParaRPr sz="1500">
              <a:solidFill>
                <a:schemeClr val="dk1"/>
              </a:solidFill>
              <a:latin typeface="Raleway"/>
              <a:ea typeface="Raleway"/>
              <a:cs typeface="Raleway"/>
              <a:sym typeface="Raleway"/>
            </a:endParaRPr>
          </a:p>
          <a:p>
            <a:pPr indent="-323850" lvl="0" marL="457200" rtl="0" algn="l">
              <a:lnSpc>
                <a:spcPct val="115000"/>
              </a:lnSpc>
              <a:spcBef>
                <a:spcPts val="0"/>
              </a:spcBef>
              <a:spcAft>
                <a:spcPts val="0"/>
              </a:spcAft>
              <a:buClr>
                <a:schemeClr val="dk1"/>
              </a:buClr>
              <a:buSzPts val="1500"/>
              <a:buFont typeface="Raleway"/>
              <a:buChar char="●"/>
            </a:pPr>
            <a:r>
              <a:rPr lang="es" sz="1500">
                <a:solidFill>
                  <a:schemeClr val="dk1"/>
                </a:solidFill>
                <a:latin typeface="Raleway"/>
                <a:ea typeface="Raleway"/>
                <a:cs typeface="Raleway"/>
                <a:sym typeface="Raleway"/>
              </a:rPr>
              <a:t>Further trials are unlikely to change the effect estimate for the outcome  of SSI </a:t>
            </a:r>
            <a:endParaRPr sz="1500">
              <a:latin typeface="Raleway"/>
              <a:ea typeface="Raleway"/>
              <a:cs typeface="Raleway"/>
              <a:sym typeface="Raleway"/>
            </a:endParaRPr>
          </a:p>
        </p:txBody>
      </p:sp>
      <p:sp>
        <p:nvSpPr>
          <p:cNvPr id="127" name="Google Shape;127;p6"/>
          <p:cNvSpPr txBox="1"/>
          <p:nvPr>
            <p:ph idx="4294967295" type="title"/>
          </p:nvPr>
        </p:nvSpPr>
        <p:spPr>
          <a:xfrm>
            <a:off x="352425" y="4031561"/>
            <a:ext cx="7983538" cy="357187"/>
          </a:xfrm>
          <a:prstGeom prst="rect">
            <a:avLst/>
          </a:prstGeom>
          <a:noFill/>
          <a:ln>
            <a:noFill/>
          </a:ln>
        </p:spPr>
        <p:txBody>
          <a:bodyPr anchorCtr="0" anchor="t" bIns="91425" lIns="91425" spcFirstLastPara="1" rIns="91425" wrap="square" tIns="91425">
            <a:normAutofit fontScale="90000"/>
          </a:bodyPr>
          <a:lstStyle/>
          <a:p>
            <a:pPr indent="0" lvl="0" marL="114300" rtl="0" algn="l">
              <a:lnSpc>
                <a:spcPct val="115000"/>
              </a:lnSpc>
              <a:spcBef>
                <a:spcPts val="1200"/>
              </a:spcBef>
              <a:spcAft>
                <a:spcPts val="0"/>
              </a:spcAft>
              <a:buClr>
                <a:schemeClr val="dk1"/>
              </a:buClr>
              <a:buSzPct val="100000"/>
              <a:buFont typeface="Arial"/>
              <a:buNone/>
            </a:pPr>
            <a:r>
              <a:rPr lang="es" sz="1800">
                <a:highlight>
                  <a:srgbClr val="FFFF00"/>
                </a:highlight>
                <a:latin typeface="Raleway"/>
                <a:ea typeface="Raleway"/>
                <a:cs typeface="Raleway"/>
                <a:sym typeface="Raleway"/>
              </a:rPr>
              <a:t>No clear guidance on this dressing in prophylactic use in spinal surgery</a:t>
            </a:r>
            <a:r>
              <a:rPr lang="es" sz="1200">
                <a:solidFill>
                  <a:srgbClr val="282828"/>
                </a:solidFill>
                <a:latin typeface="Raleway"/>
                <a:ea typeface="Raleway"/>
                <a:cs typeface="Raleway"/>
                <a:sym typeface="Raleway"/>
              </a:rPr>
              <a:t> 		</a:t>
            </a:r>
            <a:endParaRPr sz="1000"/>
          </a:p>
          <a:p>
            <a:pPr indent="0" lvl="0" marL="0" rtl="0" algn="l">
              <a:lnSpc>
                <a:spcPct val="100000"/>
              </a:lnSpc>
              <a:spcBef>
                <a:spcPts val="0"/>
              </a:spcBef>
              <a:spcAft>
                <a:spcPts val="0"/>
              </a:spcAft>
              <a:buClr>
                <a:schemeClr val="dk1"/>
              </a:buClr>
              <a:buSzPct val="311111"/>
              <a:buFont typeface="Calibri"/>
              <a:buNone/>
            </a:pPr>
            <a:r>
              <a:rPr lang="es" sz="1000"/>
              <a:t>	</a:t>
            </a:r>
            <a:endParaRPr sz="1000"/>
          </a:p>
        </p:txBody>
      </p:sp>
      <p:pic>
        <p:nvPicPr>
          <p:cNvPr id="128" name="Google Shape;128;p6"/>
          <p:cNvPicPr preferRelativeResize="0"/>
          <p:nvPr/>
        </p:nvPicPr>
        <p:blipFill rotWithShape="1">
          <a:blip r:embed="rId3">
            <a:alphaModFix/>
          </a:blip>
          <a:srcRect b="0" l="2033" r="3017" t="0"/>
          <a:stretch/>
        </p:blipFill>
        <p:spPr>
          <a:xfrm>
            <a:off x="4470899" y="882217"/>
            <a:ext cx="4419601" cy="1226205"/>
          </a:xfrm>
          <a:prstGeom prst="rect">
            <a:avLst/>
          </a:prstGeom>
          <a:noFill/>
          <a:ln>
            <a:noFill/>
          </a:ln>
          <a:effectLst>
            <a:outerShdw blurRad="57150" rotWithShape="0" algn="bl" dir="5400000" dist="19050">
              <a:srgbClr val="F1C232">
                <a:alpha val="49410"/>
              </a:srgbClr>
            </a:outerShdw>
          </a:effectLst>
        </p:spPr>
      </p:pic>
      <p:pic>
        <p:nvPicPr>
          <p:cNvPr id="129" name="Google Shape;129;p6"/>
          <p:cNvPicPr preferRelativeResize="0"/>
          <p:nvPr/>
        </p:nvPicPr>
        <p:blipFill rotWithShape="1">
          <a:blip r:embed="rId4">
            <a:alphaModFix/>
          </a:blip>
          <a:srcRect b="2623" l="1225" r="2188" t="1597"/>
          <a:stretch/>
        </p:blipFill>
        <p:spPr>
          <a:xfrm>
            <a:off x="4463971" y="2216715"/>
            <a:ext cx="4426529" cy="1421396"/>
          </a:xfrm>
          <a:prstGeom prst="rect">
            <a:avLst/>
          </a:prstGeom>
          <a:noFill/>
          <a:ln>
            <a:noFill/>
          </a:ln>
          <a:effectLst>
            <a:outerShdw blurRad="57150" rotWithShape="0" algn="bl" dir="5400000" dist="19050">
              <a:srgbClr val="F1C232">
                <a:alpha val="50000"/>
              </a:srgbClr>
            </a:outerShdw>
          </a:effectLst>
        </p:spPr>
      </p:pic>
      <p:pic>
        <p:nvPicPr>
          <p:cNvPr id="130" name="Google Shape;130;p6"/>
          <p:cNvPicPr preferRelativeResize="0"/>
          <p:nvPr/>
        </p:nvPicPr>
        <p:blipFill rotWithShape="1">
          <a:blip r:embed="rId5">
            <a:alphaModFix/>
          </a:blip>
          <a:srcRect b="18626" l="0" r="77949" t="18979"/>
          <a:stretch/>
        </p:blipFill>
        <p:spPr>
          <a:xfrm>
            <a:off x="8087933" y="4352591"/>
            <a:ext cx="802567" cy="601934"/>
          </a:xfrm>
          <a:prstGeom prst="rect">
            <a:avLst/>
          </a:prstGeom>
          <a:noFill/>
          <a:ln>
            <a:noFill/>
          </a:ln>
        </p:spPr>
      </p:pic>
      <p:sp>
        <p:nvSpPr>
          <p:cNvPr id="131" name="Google Shape;131;p6"/>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0" i="1" lang="es" sz="2500" u="sng" cap="none" strike="noStrike">
                <a:solidFill>
                  <a:srgbClr val="000000"/>
                </a:solidFill>
                <a:latin typeface="Merriweather"/>
                <a:ea typeface="Merriweather"/>
                <a:cs typeface="Merriweather"/>
                <a:sym typeface="Merriweather"/>
              </a:rPr>
              <a:t>The </a:t>
            </a:r>
            <a:r>
              <a:rPr i="1" lang="es" sz="2500" u="sng">
                <a:latin typeface="Merriweather"/>
                <a:ea typeface="Merriweather"/>
                <a:cs typeface="Merriweather"/>
                <a:sym typeface="Merriweather"/>
              </a:rPr>
              <a:t>L</a:t>
            </a:r>
            <a:r>
              <a:rPr b="0" i="1" lang="es" sz="2500" u="sng" cap="none" strike="noStrike">
                <a:solidFill>
                  <a:srgbClr val="000000"/>
                </a:solidFill>
                <a:latin typeface="Merriweather"/>
                <a:ea typeface="Merriweather"/>
                <a:cs typeface="Merriweather"/>
                <a:sym typeface="Merriweather"/>
              </a:rPr>
              <a:t>ancet </a:t>
            </a:r>
            <a:r>
              <a:rPr b="0" i="0" lang="es" sz="2500" u="sng" cap="none" strike="noStrike">
                <a:solidFill>
                  <a:srgbClr val="000000"/>
                </a:solidFill>
                <a:latin typeface="Merriweather"/>
                <a:ea typeface="Merriweather"/>
                <a:cs typeface="Merriweather"/>
                <a:sym typeface="Merriweather"/>
              </a:rPr>
              <a:t>meta-analysis (2023)</a:t>
            </a:r>
            <a:endParaRPr/>
          </a:p>
        </p:txBody>
      </p:sp>
      <p:sp>
        <p:nvSpPr>
          <p:cNvPr id="132" name="Google Shape;132;p6"/>
          <p:cNvSpPr txBox="1"/>
          <p:nvPr/>
        </p:nvSpPr>
        <p:spPr>
          <a:xfrm>
            <a:off x="-432667" y="4558990"/>
            <a:ext cx="8520600" cy="507367"/>
          </a:xfrm>
          <a:prstGeom prst="rect">
            <a:avLst/>
          </a:prstGeom>
          <a:noFill/>
          <a:ln>
            <a:noFill/>
          </a:ln>
        </p:spPr>
        <p:txBody>
          <a:bodyPr anchorCtr="0" anchor="t" bIns="91425" lIns="91425" spcFirstLastPara="1" rIns="91425" wrap="square" tIns="91425">
            <a:noAutofit/>
          </a:bodyPr>
          <a:lstStyle/>
          <a:p>
            <a:pPr indent="0" lvl="0" marL="0" marR="0" rtl="0" algn="r">
              <a:lnSpc>
                <a:spcPct val="115000"/>
              </a:lnSpc>
              <a:spcBef>
                <a:spcPts val="0"/>
              </a:spcBef>
              <a:spcAft>
                <a:spcPts val="0"/>
              </a:spcAft>
              <a:buClr>
                <a:schemeClr val="dk1"/>
              </a:buClr>
              <a:buSzPts val="1600"/>
              <a:buFont typeface="Arial"/>
              <a:buNone/>
            </a:pPr>
            <a:r>
              <a:t/>
            </a:r>
            <a:endParaRPr b="0" i="0" sz="900" u="none" cap="none" strike="noStrike">
              <a:solidFill>
                <a:schemeClr val="dk1"/>
              </a:solidFill>
              <a:latin typeface="Raleway"/>
              <a:ea typeface="Raleway"/>
              <a:cs typeface="Raleway"/>
              <a:sym typeface="Raleway"/>
            </a:endParaRPr>
          </a:p>
          <a:p>
            <a:pPr indent="0" lvl="0" marL="0" marR="0" rtl="0" algn="r">
              <a:lnSpc>
                <a:spcPct val="115000"/>
              </a:lnSpc>
              <a:spcBef>
                <a:spcPts val="0"/>
              </a:spcBef>
              <a:spcAft>
                <a:spcPts val="0"/>
              </a:spcAft>
              <a:buClr>
                <a:schemeClr val="dk1"/>
              </a:buClr>
              <a:buSzPts val="1600"/>
              <a:buFont typeface="Arial"/>
              <a:buNone/>
            </a:pPr>
            <a:r>
              <a:rPr b="0" i="0" lang="es" sz="900" u="none" cap="none" strike="noStrike">
                <a:solidFill>
                  <a:schemeClr val="dk1"/>
                </a:solidFill>
                <a:latin typeface="Raleway"/>
                <a:ea typeface="Raleway"/>
                <a:cs typeface="Raleway"/>
                <a:sym typeface="Raleway"/>
              </a:rPr>
              <a:t>The </a:t>
            </a:r>
            <a:r>
              <a:rPr lang="es" sz="900">
                <a:solidFill>
                  <a:schemeClr val="dk1"/>
                </a:solidFill>
                <a:latin typeface="Raleway"/>
                <a:ea typeface="Raleway"/>
                <a:cs typeface="Raleway"/>
                <a:sym typeface="Raleway"/>
              </a:rPr>
              <a:t>L</a:t>
            </a:r>
            <a:r>
              <a:rPr b="0" i="0" lang="es" sz="900" u="none" cap="none" strike="noStrike">
                <a:solidFill>
                  <a:schemeClr val="dk1"/>
                </a:solidFill>
                <a:latin typeface="Raleway"/>
                <a:ea typeface="Raleway"/>
                <a:cs typeface="Raleway"/>
                <a:sym typeface="Raleway"/>
              </a:rPr>
              <a:t>ancet https://www.thelancet.com/journals/eclinm/article/PIIS2589-5370(23)00282-1/fulltext</a:t>
            </a:r>
            <a:endParaRPr/>
          </a:p>
          <a:p>
            <a:pPr indent="0" lvl="0" marL="0" marR="0" rtl="0" algn="r">
              <a:lnSpc>
                <a:spcPct val="115000"/>
              </a:lnSpc>
              <a:spcBef>
                <a:spcPts val="0"/>
              </a:spcBef>
              <a:spcAft>
                <a:spcPts val="0"/>
              </a:spcAft>
              <a:buClr>
                <a:schemeClr val="dk1"/>
              </a:buClr>
              <a:buSzPts val="1600"/>
              <a:buFont typeface="Arial"/>
              <a:buNone/>
            </a:pPr>
            <a:r>
              <a:t/>
            </a:r>
            <a:endParaRPr b="0" i="0" sz="900" u="none" cap="none" strike="noStrike">
              <a:solidFill>
                <a:schemeClr val="dk1"/>
              </a:solidFill>
              <a:highlight>
                <a:srgbClr val="FFFFFF"/>
              </a:highlight>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7"/>
          <p:cNvSpPr txBox="1"/>
          <p:nvPr>
            <p:ph idx="1" type="body"/>
          </p:nvPr>
        </p:nvSpPr>
        <p:spPr>
          <a:xfrm>
            <a:off x="421921" y="908233"/>
            <a:ext cx="4504200" cy="966900"/>
          </a:xfrm>
          <a:prstGeom prst="rect">
            <a:avLst/>
          </a:prstGeom>
          <a:noFill/>
          <a:ln>
            <a:noFill/>
          </a:ln>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282828"/>
              </a:buClr>
              <a:buSzPts val="1500"/>
              <a:buFont typeface="Raleway"/>
              <a:buChar char="●"/>
            </a:pPr>
            <a:r>
              <a:rPr lang="es" sz="1500">
                <a:solidFill>
                  <a:schemeClr val="dk1"/>
                </a:solidFill>
                <a:latin typeface="Raleway"/>
                <a:ea typeface="Raleway"/>
                <a:cs typeface="Raleway"/>
                <a:sym typeface="Raleway"/>
                <a:extLst>
                  <a:ext uri="http://customooxmlschemas.google.com/">
                    <go:slidesCustomData xmlns:go="http://customooxmlschemas.google.com/" textRoundtripDataId="4"/>
                  </a:ext>
                </a:extLst>
              </a:rPr>
              <a:t>1 systematic review</a:t>
            </a:r>
            <a:endParaRPr sz="1500">
              <a:solidFill>
                <a:schemeClr val="dk1"/>
              </a:solidFill>
              <a:latin typeface="Raleway"/>
              <a:ea typeface="Raleway"/>
              <a:cs typeface="Raleway"/>
              <a:sym typeface="Raleway"/>
              <a:extLst>
                <a:ext uri="http://customooxmlschemas.google.com/">
                  <go:slidesCustomData xmlns:go="http://customooxmlschemas.google.com/" textRoundtripDataId="5"/>
                </a:ext>
              </a:extLst>
            </a:endParaRPr>
          </a:p>
          <a:p>
            <a:pPr indent="-323850" lvl="0" marL="457200" rtl="0" algn="l">
              <a:lnSpc>
                <a:spcPct val="115000"/>
              </a:lnSpc>
              <a:spcBef>
                <a:spcPts val="0"/>
              </a:spcBef>
              <a:spcAft>
                <a:spcPts val="0"/>
              </a:spcAft>
              <a:buClr>
                <a:schemeClr val="dk1"/>
              </a:buClr>
              <a:buSzPts val="1500"/>
              <a:buFont typeface="Raleway"/>
              <a:buChar char="●"/>
            </a:pPr>
            <a:r>
              <a:rPr lang="es" sz="1500">
                <a:solidFill>
                  <a:schemeClr val="dk1"/>
                </a:solidFill>
                <a:latin typeface="Raleway"/>
                <a:ea typeface="Raleway"/>
                <a:cs typeface="Raleway"/>
                <a:sym typeface="Raleway"/>
                <a:extLst>
                  <a:ext uri="http://customooxmlschemas.google.com/">
                    <go:slidesCustomData xmlns:go="http://customooxmlschemas.google.com/" textRoundtripDataId="6"/>
                  </a:ext>
                </a:extLst>
              </a:rPr>
              <a:t>3 meta analysis</a:t>
            </a:r>
            <a:endParaRPr sz="1500">
              <a:solidFill>
                <a:schemeClr val="dk1"/>
              </a:solidFill>
              <a:latin typeface="Raleway"/>
              <a:ea typeface="Raleway"/>
              <a:cs typeface="Raleway"/>
              <a:sym typeface="Raleway"/>
              <a:extLst>
                <a:ext uri="http://customooxmlschemas.google.com/">
                  <go:slidesCustomData xmlns:go="http://customooxmlschemas.google.com/" textRoundtripDataId="7"/>
                </a:ext>
              </a:extLst>
            </a:endParaRPr>
          </a:p>
          <a:p>
            <a:pPr indent="-323850" lvl="0" marL="457200" rtl="0" algn="l">
              <a:lnSpc>
                <a:spcPct val="115000"/>
              </a:lnSpc>
              <a:spcBef>
                <a:spcPts val="0"/>
              </a:spcBef>
              <a:spcAft>
                <a:spcPts val="0"/>
              </a:spcAft>
              <a:buClr>
                <a:schemeClr val="dk1"/>
              </a:buClr>
              <a:buSzPts val="1500"/>
              <a:buFont typeface="Raleway"/>
              <a:buChar char="●"/>
            </a:pPr>
            <a:r>
              <a:rPr lang="es" sz="1500">
                <a:solidFill>
                  <a:schemeClr val="dk1"/>
                </a:solidFill>
                <a:latin typeface="Raleway"/>
                <a:ea typeface="Raleway"/>
                <a:cs typeface="Raleway"/>
                <a:sym typeface="Raleway"/>
                <a:extLst>
                  <a:ext uri="http://customooxmlschemas.google.com/">
                    <go:slidesCustomData xmlns:go="http://customooxmlschemas.google.com/" textRoundtripDataId="8"/>
                  </a:ext>
                </a:extLst>
              </a:rPr>
              <a:t>4 observational studies</a:t>
            </a:r>
            <a:endParaRPr sz="1500">
              <a:solidFill>
                <a:schemeClr val="accent2"/>
              </a:solidFill>
              <a:latin typeface="Raleway"/>
              <a:ea typeface="Raleway"/>
              <a:cs typeface="Raleway"/>
              <a:sym typeface="Raleway"/>
            </a:endParaRPr>
          </a:p>
        </p:txBody>
      </p:sp>
      <p:pic>
        <p:nvPicPr>
          <p:cNvPr id="138" name="Google Shape;138;p7"/>
          <p:cNvPicPr preferRelativeResize="0"/>
          <p:nvPr/>
        </p:nvPicPr>
        <p:blipFill rotWithShape="1">
          <a:blip r:embed="rId3">
            <a:alphaModFix/>
          </a:blip>
          <a:srcRect b="0" l="0" r="0" t="0"/>
          <a:stretch/>
        </p:blipFill>
        <p:spPr>
          <a:xfrm>
            <a:off x="4678575" y="908219"/>
            <a:ext cx="4016400" cy="2016201"/>
          </a:xfrm>
          <a:prstGeom prst="rect">
            <a:avLst/>
          </a:prstGeom>
          <a:noFill/>
          <a:ln>
            <a:noFill/>
          </a:ln>
          <a:effectLst>
            <a:outerShdw blurRad="57150" rotWithShape="0" algn="bl" dir="5400000" dist="19050">
              <a:srgbClr val="F1C232">
                <a:alpha val="49411"/>
              </a:srgbClr>
            </a:outerShdw>
          </a:effectLst>
        </p:spPr>
      </p:pic>
      <p:sp>
        <p:nvSpPr>
          <p:cNvPr id="139" name="Google Shape;139;p7"/>
          <p:cNvSpPr txBox="1"/>
          <p:nvPr/>
        </p:nvSpPr>
        <p:spPr>
          <a:xfrm>
            <a:off x="421921" y="2364663"/>
            <a:ext cx="7302900" cy="1500900"/>
          </a:xfrm>
          <a:prstGeom prst="rect">
            <a:avLst/>
          </a:prstGeom>
          <a:noFill/>
          <a:ln>
            <a:noFill/>
          </a:ln>
        </p:spPr>
        <p:txBody>
          <a:bodyPr anchorCtr="0" anchor="t" bIns="91425" lIns="91425" spcFirstLastPara="1" rIns="91425" wrap="square" tIns="91425">
            <a:noAutofit/>
          </a:bodyPr>
          <a:lstStyle/>
          <a:p>
            <a:pPr indent="0" lvl="0" marL="0" marR="0" rtl="0" algn="l">
              <a:lnSpc>
                <a:spcPct val="107916"/>
              </a:lnSpc>
              <a:spcBef>
                <a:spcPts val="0"/>
              </a:spcBef>
              <a:spcAft>
                <a:spcPts val="0"/>
              </a:spcAft>
              <a:buClr>
                <a:schemeClr val="dk1"/>
              </a:buClr>
              <a:buSzPts val="1100"/>
              <a:buFont typeface="Arial"/>
              <a:buNone/>
            </a:pPr>
            <a:r>
              <a:rPr b="0" i="0" lang="es" sz="1500" u="none" cap="none" strike="noStrike">
                <a:solidFill>
                  <a:schemeClr val="dk1"/>
                </a:solidFill>
                <a:latin typeface="Raleway"/>
                <a:ea typeface="Raleway"/>
                <a:cs typeface="Raleway"/>
                <a:sym typeface="Raleway"/>
              </a:rPr>
              <a:t>Systematic review </a:t>
            </a:r>
            <a:endParaRPr b="0" i="0" sz="1500" u="none" cap="none" strike="noStrike">
              <a:solidFill>
                <a:schemeClr val="dk1"/>
              </a:solidFill>
              <a:latin typeface="Raleway"/>
              <a:ea typeface="Raleway"/>
              <a:cs typeface="Raleway"/>
              <a:sym typeface="Raleway"/>
            </a:endParaRPr>
          </a:p>
          <a:p>
            <a:pPr indent="0" lvl="0" marL="0" marR="0" rtl="0" algn="l">
              <a:lnSpc>
                <a:spcPct val="107916"/>
              </a:lnSpc>
              <a:spcBef>
                <a:spcPts val="0"/>
              </a:spcBef>
              <a:spcAft>
                <a:spcPts val="0"/>
              </a:spcAft>
              <a:buClr>
                <a:schemeClr val="dk1"/>
              </a:buClr>
              <a:buSzPts val="1100"/>
              <a:buFont typeface="Arial"/>
              <a:buNone/>
            </a:pPr>
            <a:r>
              <a:rPr b="0" i="0" lang="es" sz="1500" u="none" cap="none" strike="noStrike">
                <a:solidFill>
                  <a:schemeClr val="dk1"/>
                </a:solidFill>
                <a:latin typeface="Raleway"/>
                <a:ea typeface="Raleway"/>
                <a:cs typeface="Raleway"/>
                <a:sym typeface="Raleway"/>
              </a:rPr>
              <a:t>(Dec 2022, World Neurosurgery)*</a:t>
            </a:r>
            <a:endParaRPr b="0" i="0" sz="1500" u="none" cap="none" strike="noStrike">
              <a:solidFill>
                <a:schemeClr val="dk1"/>
              </a:solidFill>
              <a:latin typeface="Raleway"/>
              <a:ea typeface="Raleway"/>
              <a:cs typeface="Raleway"/>
              <a:sym typeface="Raleway"/>
            </a:endParaRPr>
          </a:p>
          <a:p>
            <a:pPr indent="-323850" lvl="0" marL="457200" marR="0" rtl="0" algn="l">
              <a:lnSpc>
                <a:spcPct val="100000"/>
              </a:lnSpc>
              <a:spcBef>
                <a:spcPts val="0"/>
              </a:spcBef>
              <a:spcAft>
                <a:spcPts val="0"/>
              </a:spcAft>
              <a:buClr>
                <a:srgbClr val="000000"/>
              </a:buClr>
              <a:buSzPts val="1500"/>
              <a:buFont typeface="Raleway"/>
              <a:buChar char="●"/>
            </a:pPr>
            <a:r>
              <a:rPr b="0" i="0" lang="es" sz="1500" u="none" cap="none" strike="noStrike">
                <a:solidFill>
                  <a:srgbClr val="000000"/>
                </a:solidFill>
                <a:latin typeface="Raleway"/>
                <a:ea typeface="Raleway"/>
                <a:cs typeface="Raleway"/>
                <a:sym typeface="Raleway"/>
              </a:rPr>
              <a:t>ciNPWT may: </a:t>
            </a:r>
            <a:endParaRPr b="0" i="0" sz="1500" u="none" cap="none" strike="noStrike">
              <a:solidFill>
                <a:srgbClr val="000000"/>
              </a:solidFill>
              <a:latin typeface="Raleway"/>
              <a:ea typeface="Raleway"/>
              <a:cs typeface="Raleway"/>
              <a:sym typeface="Raleway"/>
            </a:endParaRPr>
          </a:p>
          <a:p>
            <a:pPr indent="-323850" lvl="1" marL="914400" marR="0" rtl="0" algn="l">
              <a:lnSpc>
                <a:spcPct val="100000"/>
              </a:lnSpc>
              <a:spcBef>
                <a:spcPts val="0"/>
              </a:spcBef>
              <a:spcAft>
                <a:spcPts val="0"/>
              </a:spcAft>
              <a:buClr>
                <a:srgbClr val="000000"/>
              </a:buClr>
              <a:buSzPts val="1500"/>
              <a:buFont typeface="Raleway"/>
              <a:buChar char="○"/>
            </a:pPr>
            <a:r>
              <a:rPr b="0" i="0" lang="es" sz="1500" u="none" cap="none" strike="noStrike">
                <a:solidFill>
                  <a:srgbClr val="000000"/>
                </a:solidFill>
                <a:latin typeface="Raleway"/>
                <a:ea typeface="Raleway"/>
                <a:cs typeface="Raleway"/>
                <a:sym typeface="Raleway"/>
              </a:rPr>
              <a:t>reduce the rates of SSI after spinal fusion </a:t>
            </a:r>
            <a:endParaRPr b="0" i="0" sz="1500" u="none" cap="none" strike="noStrike">
              <a:solidFill>
                <a:srgbClr val="000000"/>
              </a:solidFill>
              <a:latin typeface="Raleway"/>
              <a:ea typeface="Raleway"/>
              <a:cs typeface="Raleway"/>
              <a:sym typeface="Raleway"/>
            </a:endParaRPr>
          </a:p>
          <a:p>
            <a:pPr indent="-323850" lvl="1" marL="914400" marR="0" rtl="0" algn="l">
              <a:lnSpc>
                <a:spcPct val="100000"/>
              </a:lnSpc>
              <a:spcBef>
                <a:spcPts val="0"/>
              </a:spcBef>
              <a:spcAft>
                <a:spcPts val="0"/>
              </a:spcAft>
              <a:buClr>
                <a:srgbClr val="000000"/>
              </a:buClr>
              <a:buSzPts val="1500"/>
              <a:buFont typeface="Raleway"/>
              <a:buChar char="○"/>
            </a:pPr>
            <a:r>
              <a:rPr b="0" i="0" lang="es" sz="1500" u="none" cap="none" strike="noStrike">
                <a:solidFill>
                  <a:srgbClr val="000000"/>
                </a:solidFill>
                <a:latin typeface="Raleway"/>
                <a:ea typeface="Raleway"/>
                <a:cs typeface="Raleway"/>
                <a:sym typeface="Raleway"/>
              </a:rPr>
              <a:t>reduce postoperative wound complications</a:t>
            </a:r>
            <a:endParaRPr b="0" i="0" sz="1500" u="none" cap="none" strike="noStrike">
              <a:solidFill>
                <a:srgbClr val="000000"/>
              </a:solidFill>
              <a:latin typeface="Raleway"/>
              <a:ea typeface="Raleway"/>
              <a:cs typeface="Raleway"/>
              <a:sym typeface="Raleway"/>
            </a:endParaRPr>
          </a:p>
          <a:p>
            <a:pPr indent="-323850" lvl="1" marL="914400" marR="0" rtl="0" algn="l">
              <a:lnSpc>
                <a:spcPct val="100000"/>
              </a:lnSpc>
              <a:spcBef>
                <a:spcPts val="0"/>
              </a:spcBef>
              <a:spcAft>
                <a:spcPts val="0"/>
              </a:spcAft>
              <a:buClr>
                <a:srgbClr val="000000"/>
              </a:buClr>
              <a:buSzPts val="1500"/>
              <a:buFont typeface="Raleway"/>
              <a:buChar char="○"/>
            </a:pPr>
            <a:r>
              <a:rPr b="0" i="0" lang="es" sz="1500" u="none" cap="none" strike="noStrike">
                <a:solidFill>
                  <a:srgbClr val="000000"/>
                </a:solidFill>
                <a:highlight>
                  <a:srgbClr val="FFFF00"/>
                </a:highlight>
                <a:latin typeface="Raleway"/>
                <a:ea typeface="Raleway"/>
                <a:cs typeface="Raleway"/>
                <a:sym typeface="Raleway"/>
              </a:rPr>
              <a:t>the meta-analysis was insufficiently powered to make this association</a:t>
            </a:r>
            <a:endParaRPr b="0" i="0" sz="1500" u="none" cap="none" strike="noStrike">
              <a:solidFill>
                <a:srgbClr val="000000"/>
              </a:solidFill>
              <a:highlight>
                <a:srgbClr val="FFFF00"/>
              </a:highlight>
              <a:latin typeface="Raleway"/>
              <a:ea typeface="Raleway"/>
              <a:cs typeface="Raleway"/>
              <a:sym typeface="Raleway"/>
            </a:endParaRPr>
          </a:p>
          <a:p>
            <a:pPr indent="0" lvl="0" marL="0" marR="0" rtl="0" algn="l">
              <a:lnSpc>
                <a:spcPct val="100000"/>
              </a:lnSpc>
              <a:spcBef>
                <a:spcPts val="0"/>
              </a:spcBef>
              <a:spcAft>
                <a:spcPts val="0"/>
              </a:spcAft>
              <a:buClr>
                <a:srgbClr val="000000"/>
              </a:buClr>
              <a:buSzPts val="1500"/>
              <a:buFont typeface="Arial"/>
              <a:buNone/>
            </a:pPr>
            <a:r>
              <a:t/>
            </a:r>
            <a:endParaRPr b="0" i="0" sz="1500" u="none" cap="none" strike="noStrike">
              <a:solidFill>
                <a:srgbClr val="000000"/>
              </a:solidFill>
              <a:latin typeface="Arial"/>
              <a:ea typeface="Arial"/>
              <a:cs typeface="Arial"/>
              <a:sym typeface="Arial"/>
            </a:endParaRPr>
          </a:p>
        </p:txBody>
      </p:sp>
      <p:pic>
        <p:nvPicPr>
          <p:cNvPr id="140" name="Google Shape;140;p7"/>
          <p:cNvPicPr preferRelativeResize="0"/>
          <p:nvPr/>
        </p:nvPicPr>
        <p:blipFill rotWithShape="1">
          <a:blip r:embed="rId4">
            <a:alphaModFix/>
          </a:blip>
          <a:srcRect b="18626" l="0" r="77949" t="18979"/>
          <a:stretch/>
        </p:blipFill>
        <p:spPr>
          <a:xfrm>
            <a:off x="8087933" y="4352591"/>
            <a:ext cx="802567" cy="601934"/>
          </a:xfrm>
          <a:prstGeom prst="rect">
            <a:avLst/>
          </a:prstGeom>
          <a:noFill/>
          <a:ln>
            <a:noFill/>
          </a:ln>
        </p:spPr>
      </p:pic>
      <p:sp>
        <p:nvSpPr>
          <p:cNvPr id="141" name="Google Shape;141;p7"/>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Evidence of iNWPT in spine</a:t>
            </a:r>
            <a:endParaRPr b="0" i="0" sz="2500" u="sng" cap="none" strike="noStrike">
              <a:solidFill>
                <a:schemeClr val="dk1"/>
              </a:solidFill>
              <a:latin typeface="Merriweather"/>
              <a:ea typeface="Merriweather"/>
              <a:cs typeface="Merriweather"/>
              <a:sym typeface="Merriweather"/>
            </a:endParaRPr>
          </a:p>
        </p:txBody>
      </p:sp>
      <p:sp>
        <p:nvSpPr>
          <p:cNvPr id="142" name="Google Shape;142;p7"/>
          <p:cNvSpPr txBox="1"/>
          <p:nvPr/>
        </p:nvSpPr>
        <p:spPr>
          <a:xfrm>
            <a:off x="421933" y="4447228"/>
            <a:ext cx="8520600" cy="507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600"/>
              <a:buFont typeface="Arial"/>
              <a:buNone/>
            </a:pPr>
            <a:r>
              <a:t/>
            </a:r>
            <a:endParaRPr b="0" i="0" sz="900" u="none" cap="none" strike="noStrike">
              <a:solidFill>
                <a:schemeClr val="dk1"/>
              </a:solidFill>
              <a:latin typeface="Raleway"/>
              <a:ea typeface="Raleway"/>
              <a:cs typeface="Raleway"/>
              <a:sym typeface="Raleway"/>
            </a:endParaRPr>
          </a:p>
          <a:p>
            <a:pPr indent="0" lvl="0" marL="0" marR="0" rtl="0" algn="l">
              <a:lnSpc>
                <a:spcPct val="115000"/>
              </a:lnSpc>
              <a:spcBef>
                <a:spcPts val="0"/>
              </a:spcBef>
              <a:spcAft>
                <a:spcPts val="0"/>
              </a:spcAft>
              <a:buClr>
                <a:schemeClr val="dk1"/>
              </a:buClr>
              <a:buSzPts val="1600"/>
              <a:buFont typeface="Arial"/>
              <a:buNone/>
            </a:pPr>
            <a:r>
              <a:rPr lang="es" sz="900">
                <a:solidFill>
                  <a:schemeClr val="dk1"/>
                </a:solidFill>
                <a:latin typeface="Raleway"/>
                <a:ea typeface="Raleway"/>
                <a:cs typeface="Raleway"/>
                <a:sym typeface="Raleway"/>
              </a:rPr>
              <a:t>*https://pubmed.ncbi.nlm.nih.gov/36116727/ </a:t>
            </a:r>
            <a:endParaRPr/>
          </a:p>
          <a:p>
            <a:pPr indent="0" lvl="0" marL="0" marR="0" rtl="0" algn="l">
              <a:lnSpc>
                <a:spcPct val="115000"/>
              </a:lnSpc>
              <a:spcBef>
                <a:spcPts val="0"/>
              </a:spcBef>
              <a:spcAft>
                <a:spcPts val="0"/>
              </a:spcAft>
              <a:buClr>
                <a:schemeClr val="dk1"/>
              </a:buClr>
              <a:buSzPts val="1600"/>
              <a:buFont typeface="Arial"/>
              <a:buNone/>
            </a:pPr>
            <a:r>
              <a:t/>
            </a:r>
            <a:endParaRPr b="0" i="0" sz="900" u="none" cap="none" strike="noStrike">
              <a:solidFill>
                <a:schemeClr val="dk1"/>
              </a:solidFill>
              <a:highlight>
                <a:srgbClr val="FFFFFF"/>
              </a:highlight>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289d48027e0_0_17"/>
          <p:cNvSpPr txBox="1"/>
          <p:nvPr/>
        </p:nvSpPr>
        <p:spPr>
          <a:xfrm>
            <a:off x="421921" y="867032"/>
            <a:ext cx="8119731" cy="4251684"/>
          </a:xfrm>
          <a:prstGeom prst="rect">
            <a:avLst/>
          </a:prstGeom>
          <a:noFill/>
          <a:ln>
            <a:noFill/>
          </a:ln>
        </p:spPr>
        <p:txBody>
          <a:bodyPr anchorCtr="0" anchor="t" bIns="91425" lIns="91425" spcFirstLastPara="1" rIns="91425" wrap="square" tIns="91425">
            <a:noAutofit/>
          </a:bodyPr>
          <a:lstStyle/>
          <a:p>
            <a:pPr indent="0" lvl="0" marL="0" marR="0" rtl="0" algn="l">
              <a:lnSpc>
                <a:spcPct val="107916"/>
              </a:lnSpc>
              <a:spcBef>
                <a:spcPts val="0"/>
              </a:spcBef>
              <a:spcAft>
                <a:spcPts val="0"/>
              </a:spcAft>
              <a:buClr>
                <a:schemeClr val="dk1"/>
              </a:buClr>
              <a:buSzPts val="1100"/>
              <a:buFont typeface="Arial"/>
              <a:buNone/>
            </a:pPr>
            <a:r>
              <a:rPr b="0" i="0" lang="es" sz="1500" u="none" cap="none" strike="noStrike">
                <a:solidFill>
                  <a:schemeClr val="dk1"/>
                </a:solidFill>
                <a:latin typeface="Raleway"/>
                <a:ea typeface="Raleway"/>
                <a:cs typeface="Raleway"/>
                <a:sym typeface="Raleway"/>
              </a:rPr>
              <a:t>Meta-analysis (2022, European Spine Journal)</a:t>
            </a:r>
            <a:endParaRPr b="0" i="0" sz="1500" u="none" cap="none" strike="noStrike">
              <a:solidFill>
                <a:schemeClr val="dk1"/>
              </a:solidFill>
              <a:latin typeface="Raleway"/>
              <a:ea typeface="Raleway"/>
              <a:cs typeface="Raleway"/>
              <a:sym typeface="Raleway"/>
            </a:endParaRPr>
          </a:p>
          <a:p>
            <a:pPr indent="-323850" lvl="0" marL="457200" marR="0" rtl="0" algn="l">
              <a:lnSpc>
                <a:spcPct val="107916"/>
              </a:lnSpc>
              <a:spcBef>
                <a:spcPts val="800"/>
              </a:spcBef>
              <a:spcAft>
                <a:spcPts val="0"/>
              </a:spcAft>
              <a:buClr>
                <a:schemeClr val="dk1"/>
              </a:buClr>
              <a:buSzPts val="1500"/>
              <a:buFont typeface="Raleway"/>
              <a:buChar char="●"/>
            </a:pPr>
            <a:r>
              <a:rPr b="0" i="0" lang="es" sz="1500" u="none" cap="none" strike="noStrike">
                <a:solidFill>
                  <a:schemeClr val="dk1"/>
                </a:solidFill>
                <a:highlight>
                  <a:srgbClr val="FFFF00"/>
                </a:highlight>
                <a:latin typeface="Raleway"/>
                <a:ea typeface="Raleway"/>
                <a:cs typeface="Raleway"/>
                <a:sym typeface="Raleway"/>
              </a:rPr>
              <a:t>NPWT could effectively reduce postoperative surgical site infection</a:t>
            </a:r>
            <a:endParaRPr b="0" i="0" sz="1500" u="none" cap="none" strike="noStrike">
              <a:solidFill>
                <a:schemeClr val="dk1"/>
              </a:solidFill>
              <a:highlight>
                <a:srgbClr val="FFFF00"/>
              </a:highlight>
              <a:latin typeface="Raleway"/>
              <a:ea typeface="Raleway"/>
              <a:cs typeface="Raleway"/>
              <a:sym typeface="Raleway"/>
            </a:endParaRPr>
          </a:p>
          <a:p>
            <a:pPr indent="-323850" lvl="0" marL="457200" marR="0" rtl="0" algn="l">
              <a:lnSpc>
                <a:spcPct val="107916"/>
              </a:lnSpc>
              <a:spcBef>
                <a:spcPts val="0"/>
              </a:spcBef>
              <a:spcAft>
                <a:spcPts val="0"/>
              </a:spcAft>
              <a:buClr>
                <a:schemeClr val="dk1"/>
              </a:buClr>
              <a:buSzPts val="1500"/>
              <a:buFont typeface="Raleway"/>
              <a:buChar char="●"/>
            </a:pPr>
            <a:r>
              <a:rPr b="0" i="0" lang="es" sz="1500" u="none" cap="none" strike="noStrike">
                <a:solidFill>
                  <a:schemeClr val="dk1"/>
                </a:solidFill>
                <a:latin typeface="Raleway"/>
                <a:ea typeface="Raleway"/>
                <a:cs typeface="Raleway"/>
                <a:sym typeface="Raleway"/>
              </a:rPr>
              <a:t>No significant benefit in reducing:</a:t>
            </a:r>
            <a:endParaRPr b="0" i="0" sz="1500" u="none" cap="none" strike="noStrike">
              <a:solidFill>
                <a:schemeClr val="dk1"/>
              </a:solidFill>
              <a:latin typeface="Raleway"/>
              <a:ea typeface="Raleway"/>
              <a:cs typeface="Raleway"/>
              <a:sym typeface="Raleway"/>
            </a:endParaRPr>
          </a:p>
          <a:p>
            <a:pPr indent="-323850" lvl="1" marL="914400" marR="0" rtl="0" algn="l">
              <a:lnSpc>
                <a:spcPct val="107916"/>
              </a:lnSpc>
              <a:spcBef>
                <a:spcPts val="0"/>
              </a:spcBef>
              <a:spcAft>
                <a:spcPts val="0"/>
              </a:spcAft>
              <a:buClr>
                <a:schemeClr val="dk1"/>
              </a:buClr>
              <a:buSzPts val="1500"/>
              <a:buFont typeface="Raleway"/>
              <a:buChar char="○"/>
            </a:pPr>
            <a:r>
              <a:rPr b="0" i="0" lang="es" sz="1500" u="none" cap="none" strike="noStrike">
                <a:solidFill>
                  <a:schemeClr val="dk1"/>
                </a:solidFill>
                <a:latin typeface="Raleway"/>
                <a:ea typeface="Raleway"/>
                <a:cs typeface="Raleway"/>
                <a:sym typeface="Raleway"/>
              </a:rPr>
              <a:t>incidence of wound dehiscence</a:t>
            </a:r>
            <a:endParaRPr b="0" i="0" sz="1500" u="none" cap="none" strike="noStrike">
              <a:solidFill>
                <a:schemeClr val="dk1"/>
              </a:solidFill>
              <a:latin typeface="Raleway"/>
              <a:ea typeface="Raleway"/>
              <a:cs typeface="Raleway"/>
              <a:sym typeface="Raleway"/>
            </a:endParaRPr>
          </a:p>
          <a:p>
            <a:pPr indent="-323850" lvl="1" marL="914400" marR="0" rtl="0" algn="l">
              <a:lnSpc>
                <a:spcPct val="107916"/>
              </a:lnSpc>
              <a:spcBef>
                <a:spcPts val="0"/>
              </a:spcBef>
              <a:spcAft>
                <a:spcPts val="0"/>
              </a:spcAft>
              <a:buClr>
                <a:schemeClr val="dk1"/>
              </a:buClr>
              <a:buSzPts val="1500"/>
              <a:buFont typeface="Raleway"/>
              <a:buChar char="○"/>
            </a:pPr>
            <a:r>
              <a:rPr b="0" i="0" lang="es" sz="1500" u="none" cap="none" strike="noStrike">
                <a:solidFill>
                  <a:schemeClr val="dk1"/>
                </a:solidFill>
                <a:latin typeface="Raleway"/>
                <a:ea typeface="Raleway"/>
                <a:cs typeface="Raleway"/>
                <a:sym typeface="Raleway"/>
              </a:rPr>
              <a:t>overall wound complication</a:t>
            </a:r>
            <a:endParaRPr b="0" i="0" sz="1500" u="none" cap="none" strike="noStrike">
              <a:solidFill>
                <a:schemeClr val="dk1"/>
              </a:solidFill>
              <a:latin typeface="Raleway"/>
              <a:ea typeface="Raleway"/>
              <a:cs typeface="Raleway"/>
              <a:sym typeface="Raleway"/>
            </a:endParaRPr>
          </a:p>
          <a:p>
            <a:pPr indent="-323850" lvl="1" marL="914400" marR="0" rtl="0" algn="l">
              <a:lnSpc>
                <a:spcPct val="107916"/>
              </a:lnSpc>
              <a:spcBef>
                <a:spcPts val="0"/>
              </a:spcBef>
              <a:spcAft>
                <a:spcPts val="0"/>
              </a:spcAft>
              <a:buClr>
                <a:schemeClr val="dk1"/>
              </a:buClr>
              <a:buSzPts val="1500"/>
              <a:buFont typeface="Raleway"/>
              <a:buChar char="○"/>
            </a:pPr>
            <a:r>
              <a:rPr b="0" i="0" lang="es" sz="1500" u="none" cap="none" strike="noStrike">
                <a:solidFill>
                  <a:schemeClr val="dk1"/>
                </a:solidFill>
                <a:latin typeface="Raleway"/>
                <a:ea typeface="Raleway"/>
                <a:cs typeface="Raleway"/>
                <a:sym typeface="Raleway"/>
              </a:rPr>
              <a:t>readmission and reoperation.</a:t>
            </a:r>
            <a:endParaRPr b="0" i="0" sz="1400" u="none" cap="none" strike="noStrike">
              <a:solidFill>
                <a:srgbClr val="000000"/>
              </a:solidFill>
              <a:latin typeface="Raleway"/>
              <a:ea typeface="Raleway"/>
              <a:cs typeface="Raleway"/>
              <a:sym typeface="Raleway"/>
            </a:endParaRPr>
          </a:p>
          <a:p>
            <a:pPr indent="0" lvl="1" marL="0" marR="0" rtl="0" algn="l">
              <a:lnSpc>
                <a:spcPct val="107916"/>
              </a:lnSpc>
              <a:spcBef>
                <a:spcPts val="0"/>
              </a:spcBef>
              <a:spcAft>
                <a:spcPts val="0"/>
              </a:spcAft>
              <a:buClr>
                <a:schemeClr val="dk1"/>
              </a:buClr>
              <a:buSzPts val="1500"/>
              <a:buFont typeface="Merriweather"/>
              <a:buNone/>
            </a:pPr>
            <a:r>
              <a:t/>
            </a:r>
            <a:endParaRPr b="0" i="0" sz="1500" u="none" cap="none" strike="noStrike">
              <a:solidFill>
                <a:schemeClr val="dk1"/>
              </a:solidFill>
              <a:latin typeface="Raleway"/>
              <a:ea typeface="Raleway"/>
              <a:cs typeface="Raleway"/>
              <a:sym typeface="Raleway"/>
            </a:endParaRPr>
          </a:p>
          <a:p>
            <a:pPr indent="0" lvl="0" marL="0" marR="0" rtl="0" algn="l">
              <a:lnSpc>
                <a:spcPct val="107916"/>
              </a:lnSpc>
              <a:spcBef>
                <a:spcPts val="800"/>
              </a:spcBef>
              <a:spcAft>
                <a:spcPts val="0"/>
              </a:spcAft>
              <a:buNone/>
            </a:pPr>
            <a:r>
              <a:rPr b="0" i="0" lang="es" sz="1500" u="none" cap="none" strike="noStrike">
                <a:solidFill>
                  <a:schemeClr val="dk1"/>
                </a:solidFill>
                <a:latin typeface="Raleway"/>
                <a:ea typeface="Raleway"/>
                <a:cs typeface="Raleway"/>
                <a:sym typeface="Raleway"/>
              </a:rPr>
              <a:t>Meta-analysis (July 2023, International Wound Journal)</a:t>
            </a:r>
            <a:endParaRPr b="0" i="0" sz="1500" u="none" cap="none" strike="noStrike">
              <a:solidFill>
                <a:schemeClr val="dk1"/>
              </a:solidFill>
              <a:latin typeface="Raleway"/>
              <a:ea typeface="Raleway"/>
              <a:cs typeface="Raleway"/>
              <a:sym typeface="Raleway"/>
            </a:endParaRPr>
          </a:p>
          <a:p>
            <a:pPr indent="-323850" lvl="0" marL="457200" marR="0" rtl="0" algn="l">
              <a:lnSpc>
                <a:spcPct val="107916"/>
              </a:lnSpc>
              <a:spcBef>
                <a:spcPts val="800"/>
              </a:spcBef>
              <a:spcAft>
                <a:spcPts val="0"/>
              </a:spcAft>
              <a:buClr>
                <a:schemeClr val="dk1"/>
              </a:buClr>
              <a:buSzPts val="1500"/>
              <a:buFont typeface="Raleway"/>
              <a:buChar char="●"/>
            </a:pPr>
            <a:r>
              <a:rPr b="0" i="0" lang="es" sz="1500" u="none" cap="none" strike="noStrike">
                <a:solidFill>
                  <a:schemeClr val="dk1"/>
                </a:solidFill>
                <a:highlight>
                  <a:srgbClr val="FFFF00"/>
                </a:highlight>
                <a:latin typeface="Raleway"/>
                <a:ea typeface="Raleway"/>
                <a:cs typeface="Raleway"/>
                <a:sym typeface="Raleway"/>
              </a:rPr>
              <a:t>Reduces the incidence of postoperative surgical site wound infections</a:t>
            </a:r>
            <a:endParaRPr b="0" i="0" sz="1500" u="none" cap="none" strike="noStrike">
              <a:solidFill>
                <a:schemeClr val="dk1"/>
              </a:solidFill>
              <a:highlight>
                <a:srgbClr val="FFFF00"/>
              </a:highlight>
              <a:latin typeface="Raleway"/>
              <a:ea typeface="Raleway"/>
              <a:cs typeface="Raleway"/>
              <a:sym typeface="Raleway"/>
            </a:endParaRPr>
          </a:p>
          <a:p>
            <a:pPr indent="-323850" lvl="0" marL="457200" marR="0" rtl="0" algn="l">
              <a:lnSpc>
                <a:spcPct val="107916"/>
              </a:lnSpc>
              <a:spcBef>
                <a:spcPts val="0"/>
              </a:spcBef>
              <a:spcAft>
                <a:spcPts val="0"/>
              </a:spcAft>
              <a:buClr>
                <a:schemeClr val="dk1"/>
              </a:buClr>
              <a:buSzPts val="1500"/>
              <a:buFont typeface="Raleway"/>
              <a:buChar char="●"/>
            </a:pPr>
            <a:r>
              <a:rPr b="0" i="0" lang="es" sz="1500" u="none" cap="none" strike="noStrike">
                <a:solidFill>
                  <a:schemeClr val="dk1"/>
                </a:solidFill>
                <a:latin typeface="Raleway"/>
                <a:ea typeface="Raleway"/>
                <a:cs typeface="Raleway"/>
                <a:sym typeface="Raleway"/>
              </a:rPr>
              <a:t>Does not shorten hospital stay for patients.</a:t>
            </a:r>
            <a:endParaRPr b="0" i="0" sz="1500" u="none" cap="none" strike="noStrike">
              <a:solidFill>
                <a:srgbClr val="000000"/>
              </a:solidFill>
              <a:latin typeface="Raleway"/>
              <a:ea typeface="Raleway"/>
              <a:cs typeface="Raleway"/>
              <a:sym typeface="Raleway"/>
            </a:endParaRPr>
          </a:p>
        </p:txBody>
      </p:sp>
      <p:pic>
        <p:nvPicPr>
          <p:cNvPr id="148" name="Google Shape;148;g289d48027e0_0_17"/>
          <p:cNvPicPr preferRelativeResize="0"/>
          <p:nvPr/>
        </p:nvPicPr>
        <p:blipFill rotWithShape="1">
          <a:blip r:embed="rId3">
            <a:alphaModFix/>
          </a:blip>
          <a:srcRect b="5112" l="0" r="0" t="0"/>
          <a:stretch/>
        </p:blipFill>
        <p:spPr>
          <a:xfrm>
            <a:off x="5358899" y="3602449"/>
            <a:ext cx="3074400" cy="1256819"/>
          </a:xfrm>
          <a:prstGeom prst="rect">
            <a:avLst/>
          </a:prstGeom>
          <a:noFill/>
          <a:ln>
            <a:noFill/>
          </a:ln>
          <a:effectLst>
            <a:outerShdw blurRad="57150" rotWithShape="0" algn="bl" dir="5400000" dist="19050">
              <a:srgbClr val="BF9000">
                <a:alpha val="50000"/>
              </a:srgbClr>
            </a:outerShdw>
          </a:effectLst>
        </p:spPr>
      </p:pic>
      <p:pic>
        <p:nvPicPr>
          <p:cNvPr id="149" name="Google Shape;149;g289d48027e0_0_17"/>
          <p:cNvPicPr preferRelativeResize="0"/>
          <p:nvPr/>
        </p:nvPicPr>
        <p:blipFill rotWithShape="1">
          <a:blip r:embed="rId4">
            <a:alphaModFix/>
          </a:blip>
          <a:srcRect b="4674" l="0" r="0" t="0"/>
          <a:stretch/>
        </p:blipFill>
        <p:spPr>
          <a:xfrm>
            <a:off x="5358900" y="1606325"/>
            <a:ext cx="3074399" cy="1256825"/>
          </a:xfrm>
          <a:prstGeom prst="rect">
            <a:avLst/>
          </a:prstGeom>
          <a:noFill/>
          <a:ln>
            <a:noFill/>
          </a:ln>
          <a:effectLst>
            <a:outerShdw blurRad="57150" rotWithShape="0" algn="bl" dir="5400000" dist="19050">
              <a:srgbClr val="F1C232">
                <a:alpha val="50000"/>
              </a:srgbClr>
            </a:outerShdw>
          </a:effectLst>
        </p:spPr>
      </p:pic>
      <p:pic>
        <p:nvPicPr>
          <p:cNvPr id="150" name="Google Shape;150;g289d48027e0_0_17"/>
          <p:cNvPicPr preferRelativeResize="0"/>
          <p:nvPr/>
        </p:nvPicPr>
        <p:blipFill rotWithShape="1">
          <a:blip r:embed="rId5">
            <a:alphaModFix/>
          </a:blip>
          <a:srcRect b="18626" l="0" r="77949" t="18979"/>
          <a:stretch/>
        </p:blipFill>
        <p:spPr>
          <a:xfrm>
            <a:off x="8087933" y="4352591"/>
            <a:ext cx="802567" cy="601934"/>
          </a:xfrm>
          <a:prstGeom prst="rect">
            <a:avLst/>
          </a:prstGeom>
          <a:noFill/>
          <a:ln>
            <a:noFill/>
          </a:ln>
        </p:spPr>
      </p:pic>
      <p:sp>
        <p:nvSpPr>
          <p:cNvPr id="151" name="Google Shape;151;g289d48027e0_0_17"/>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Evidence of iNWPT in spine (cont)</a:t>
            </a:r>
            <a:endParaRPr b="0" i="0" sz="2500" u="sng" cap="none" strike="noStrike">
              <a:solidFill>
                <a:schemeClr val="dk1"/>
              </a:solidFill>
              <a:latin typeface="Merriweather"/>
              <a:ea typeface="Merriweather"/>
              <a:cs typeface="Merriweather"/>
              <a:sym typeface="Merriweather"/>
            </a:endParaRPr>
          </a:p>
        </p:txBody>
      </p:sp>
      <p:sp>
        <p:nvSpPr>
          <p:cNvPr id="152" name="Google Shape;152;g289d48027e0_0_17"/>
          <p:cNvSpPr txBox="1"/>
          <p:nvPr/>
        </p:nvSpPr>
        <p:spPr>
          <a:xfrm>
            <a:off x="421933" y="4548028"/>
            <a:ext cx="8520600" cy="507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chemeClr val="dk1"/>
              </a:buClr>
              <a:buSzPts val="1600"/>
              <a:buFont typeface="Arial"/>
              <a:buNone/>
            </a:pPr>
            <a:r>
              <a:rPr lang="es" sz="900">
                <a:solidFill>
                  <a:schemeClr val="dk1"/>
                </a:solidFill>
                <a:latin typeface="Raleway"/>
                <a:ea typeface="Raleway"/>
                <a:cs typeface="Raleway"/>
                <a:sym typeface="Raleway"/>
              </a:rPr>
              <a:t>*https://pubmed.ncbi.nlm.nih.gov/35306599/</a:t>
            </a:r>
            <a:endParaRPr sz="900">
              <a:solidFill>
                <a:schemeClr val="dk1"/>
              </a:solidFill>
              <a:latin typeface="Raleway"/>
              <a:ea typeface="Raleway"/>
              <a:cs typeface="Raleway"/>
              <a:sym typeface="Raleway"/>
            </a:endParaRPr>
          </a:p>
          <a:p>
            <a:pPr indent="0" lvl="0" marL="0" marR="0" rtl="0" algn="l">
              <a:lnSpc>
                <a:spcPct val="115000"/>
              </a:lnSpc>
              <a:spcBef>
                <a:spcPts val="0"/>
              </a:spcBef>
              <a:spcAft>
                <a:spcPts val="0"/>
              </a:spcAft>
              <a:buClr>
                <a:schemeClr val="dk1"/>
              </a:buClr>
              <a:buSzPts val="1600"/>
              <a:buFont typeface="Arial"/>
              <a:buNone/>
            </a:pPr>
            <a:r>
              <a:rPr lang="es" sz="900">
                <a:solidFill>
                  <a:schemeClr val="dk1"/>
                </a:solidFill>
                <a:latin typeface="Raleway"/>
                <a:ea typeface="Raleway"/>
                <a:cs typeface="Raleway"/>
                <a:sym typeface="Raleway"/>
              </a:rPr>
              <a:t>**https://pubmed.ncbi.nlm.nih.gov/37518769/ </a:t>
            </a:r>
            <a:endParaRPr sz="900">
              <a:solidFill>
                <a:schemeClr val="dk1"/>
              </a:solidFill>
              <a:latin typeface="Raleway"/>
              <a:ea typeface="Raleway"/>
              <a:cs typeface="Raleway"/>
              <a:sym typeface="Raleway"/>
            </a:endParaRPr>
          </a:p>
          <a:p>
            <a:pPr indent="0" lvl="0" marL="0" marR="0" rtl="0" algn="l">
              <a:lnSpc>
                <a:spcPct val="115000"/>
              </a:lnSpc>
              <a:spcBef>
                <a:spcPts val="0"/>
              </a:spcBef>
              <a:spcAft>
                <a:spcPts val="0"/>
              </a:spcAft>
              <a:buClr>
                <a:schemeClr val="dk1"/>
              </a:buClr>
              <a:buSzPts val="1600"/>
              <a:buFont typeface="Arial"/>
              <a:buNone/>
            </a:pPr>
            <a:r>
              <a:t/>
            </a:r>
            <a:endParaRPr b="0" i="0" sz="900" u="none" cap="none" strike="noStrike">
              <a:solidFill>
                <a:schemeClr val="dk1"/>
              </a:solidFill>
              <a:highlight>
                <a:srgbClr val="FFFFFF"/>
              </a:highlight>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9"/>
          <p:cNvSpPr txBox="1"/>
          <p:nvPr>
            <p:ph idx="1" type="body"/>
          </p:nvPr>
        </p:nvSpPr>
        <p:spPr>
          <a:xfrm>
            <a:off x="421921" y="936191"/>
            <a:ext cx="8520600" cy="3416400"/>
          </a:xfrm>
          <a:prstGeom prst="rect">
            <a:avLst/>
          </a:prstGeom>
          <a:noFill/>
          <a:ln>
            <a:noFill/>
          </a:ln>
        </p:spPr>
        <p:txBody>
          <a:bodyPr anchorCtr="0" anchor="t" bIns="91425" lIns="91425" spcFirstLastPara="1" rIns="91425" wrap="square" tIns="91425">
            <a:normAutofit/>
          </a:bodyPr>
          <a:lstStyle/>
          <a:p>
            <a:pPr indent="-285750" lvl="0" marL="419100" rtl="0" algn="l">
              <a:lnSpc>
                <a:spcPct val="115000"/>
              </a:lnSpc>
              <a:spcBef>
                <a:spcPts val="0"/>
              </a:spcBef>
              <a:spcAft>
                <a:spcPts val="0"/>
              </a:spcAft>
              <a:buClr>
                <a:schemeClr val="dk1"/>
              </a:buClr>
              <a:buSzPts val="1500"/>
              <a:buFont typeface="Arial"/>
              <a:buChar char="•"/>
            </a:pPr>
            <a:r>
              <a:rPr lang="es" sz="1500">
                <a:solidFill>
                  <a:schemeClr val="dk1"/>
                </a:solidFill>
                <a:latin typeface="Raleway"/>
                <a:ea typeface="Raleway"/>
                <a:cs typeface="Raleway"/>
                <a:sym typeface="Raleway"/>
              </a:rPr>
              <a:t>182 cases, retrospectively </a:t>
            </a:r>
            <a:endParaRPr/>
          </a:p>
          <a:p>
            <a:pPr indent="-285750" lvl="1" marL="876300" rtl="0" algn="l">
              <a:lnSpc>
                <a:spcPct val="115000"/>
              </a:lnSpc>
              <a:spcBef>
                <a:spcPts val="0"/>
              </a:spcBef>
              <a:spcAft>
                <a:spcPts val="0"/>
              </a:spcAft>
              <a:buClr>
                <a:schemeClr val="dk1"/>
              </a:buClr>
              <a:buSzPts val="1500"/>
              <a:buFont typeface="Arial"/>
              <a:buChar char="•"/>
            </a:pPr>
            <a:r>
              <a:rPr lang="es" sz="1500">
                <a:solidFill>
                  <a:schemeClr val="dk1"/>
                </a:solidFill>
                <a:latin typeface="Raleway"/>
                <a:ea typeface="Raleway"/>
                <a:cs typeface="Raleway"/>
                <a:sym typeface="Raleway"/>
              </a:rPr>
              <a:t>Period of 1 July 2021 - 1 July 2023</a:t>
            </a:r>
            <a:endParaRPr sz="1500">
              <a:solidFill>
                <a:schemeClr val="dk1"/>
              </a:solidFill>
              <a:latin typeface="Raleway"/>
              <a:ea typeface="Raleway"/>
              <a:cs typeface="Raleway"/>
              <a:sym typeface="Raleway"/>
            </a:endParaRPr>
          </a:p>
          <a:p>
            <a:pPr indent="-285750" lvl="1" marL="876300" rtl="0" algn="l">
              <a:lnSpc>
                <a:spcPct val="115000"/>
              </a:lnSpc>
              <a:spcBef>
                <a:spcPts val="0"/>
              </a:spcBef>
              <a:spcAft>
                <a:spcPts val="0"/>
              </a:spcAft>
              <a:buClr>
                <a:schemeClr val="dk1"/>
              </a:buClr>
              <a:buSzPts val="1500"/>
              <a:buFont typeface="Arial"/>
              <a:buChar char="•"/>
            </a:pPr>
            <a:r>
              <a:rPr lang="es" sz="1500">
                <a:solidFill>
                  <a:schemeClr val="dk1"/>
                </a:solidFill>
                <a:latin typeface="Raleway"/>
                <a:ea typeface="Raleway"/>
                <a:cs typeface="Raleway"/>
                <a:sym typeface="Raleway"/>
              </a:rPr>
              <a:t>Departments: T&amp;O and Neurosurgery</a:t>
            </a:r>
            <a:endParaRPr sz="1500">
              <a:solidFill>
                <a:schemeClr val="dk1"/>
              </a:solidFill>
              <a:latin typeface="Raleway"/>
              <a:ea typeface="Raleway"/>
              <a:cs typeface="Raleway"/>
              <a:sym typeface="Raleway"/>
            </a:endParaRPr>
          </a:p>
          <a:p>
            <a:pPr indent="-285750" lvl="1" marL="876300" rtl="0" algn="l">
              <a:lnSpc>
                <a:spcPct val="115000"/>
              </a:lnSpc>
              <a:spcBef>
                <a:spcPts val="0"/>
              </a:spcBef>
              <a:spcAft>
                <a:spcPts val="0"/>
              </a:spcAft>
              <a:buClr>
                <a:schemeClr val="dk1"/>
              </a:buClr>
              <a:buSzPts val="1500"/>
              <a:buFont typeface="Arial"/>
              <a:buChar char="•"/>
            </a:pPr>
            <a:r>
              <a:rPr lang="es" sz="1500">
                <a:solidFill>
                  <a:schemeClr val="dk1"/>
                </a:solidFill>
                <a:latin typeface="Raleway"/>
                <a:ea typeface="Raleway"/>
                <a:cs typeface="Raleway"/>
                <a:sym typeface="Raleway"/>
              </a:rPr>
              <a:t>Spinal fusion</a:t>
            </a:r>
            <a:endParaRPr sz="1500">
              <a:solidFill>
                <a:schemeClr val="dk1"/>
              </a:solidFill>
              <a:latin typeface="Raleway"/>
              <a:ea typeface="Raleway"/>
              <a:cs typeface="Raleway"/>
              <a:sym typeface="Raleway"/>
            </a:endParaRPr>
          </a:p>
          <a:p>
            <a:pPr indent="-285750" lvl="0" marL="419100" rtl="0" algn="l">
              <a:lnSpc>
                <a:spcPct val="114999"/>
              </a:lnSpc>
              <a:spcBef>
                <a:spcPts val="0"/>
              </a:spcBef>
              <a:spcAft>
                <a:spcPts val="0"/>
              </a:spcAft>
              <a:buClr>
                <a:schemeClr val="dk1"/>
              </a:buClr>
              <a:buSzPts val="1500"/>
              <a:buFont typeface="Arial"/>
              <a:buChar char="•"/>
            </a:pPr>
            <a:r>
              <a:rPr lang="es" sz="1500">
                <a:solidFill>
                  <a:schemeClr val="dk1"/>
                </a:solidFill>
                <a:latin typeface="Raleway"/>
                <a:ea typeface="Raleway"/>
                <a:cs typeface="Raleway"/>
                <a:sym typeface="Raleway"/>
              </a:rPr>
              <a:t>15 cases containing “VAC” “vacuum dressing” “PICO” “Prevena”</a:t>
            </a:r>
            <a:endParaRPr sz="1500">
              <a:solidFill>
                <a:schemeClr val="dk1"/>
              </a:solidFill>
              <a:latin typeface="Raleway"/>
              <a:ea typeface="Raleway"/>
              <a:cs typeface="Raleway"/>
              <a:sym typeface="Raleway"/>
            </a:endParaRPr>
          </a:p>
          <a:p>
            <a:pPr indent="-285750" lvl="1" marL="876300" rtl="0" algn="l">
              <a:lnSpc>
                <a:spcPct val="114999"/>
              </a:lnSpc>
              <a:spcBef>
                <a:spcPts val="0"/>
              </a:spcBef>
              <a:spcAft>
                <a:spcPts val="0"/>
              </a:spcAft>
              <a:buClr>
                <a:schemeClr val="dk1"/>
              </a:buClr>
              <a:buSzPts val="1500"/>
              <a:buFont typeface="Arial"/>
              <a:buChar char="•"/>
            </a:pPr>
            <a:r>
              <a:rPr lang="es" sz="1500">
                <a:solidFill>
                  <a:schemeClr val="dk1"/>
                </a:solidFill>
                <a:latin typeface="Raleway"/>
                <a:ea typeface="Raleway"/>
                <a:cs typeface="Raleway"/>
                <a:sym typeface="Raleway"/>
              </a:rPr>
              <a:t>13 of them NPWT was used prophylactically</a:t>
            </a:r>
            <a:endParaRPr sz="1500">
              <a:solidFill>
                <a:schemeClr val="dk1"/>
              </a:solidFill>
              <a:latin typeface="Raleway"/>
              <a:ea typeface="Raleway"/>
              <a:cs typeface="Raleway"/>
              <a:sym typeface="Raleway"/>
            </a:endParaRPr>
          </a:p>
          <a:p>
            <a:pPr indent="-285750" lvl="0" marL="419100" rtl="0" algn="l">
              <a:lnSpc>
                <a:spcPct val="114999"/>
              </a:lnSpc>
              <a:spcBef>
                <a:spcPts val="0"/>
              </a:spcBef>
              <a:spcAft>
                <a:spcPts val="0"/>
              </a:spcAft>
              <a:buClr>
                <a:schemeClr val="dk1"/>
              </a:buClr>
              <a:buSzPts val="1500"/>
              <a:buFont typeface="Arial"/>
              <a:buChar char="•"/>
            </a:pPr>
            <a:r>
              <a:rPr lang="es" sz="1500">
                <a:latin typeface="Raleway"/>
                <a:ea typeface="Raleway"/>
                <a:cs typeface="Raleway"/>
                <a:sym typeface="Raleway"/>
              </a:rPr>
              <a:t>Compared to 13 (out of same 182) randomly selected and demographically matched outcomes</a:t>
            </a:r>
            <a:endParaRPr sz="1500">
              <a:latin typeface="Raleway"/>
              <a:ea typeface="Raleway"/>
              <a:cs typeface="Raleway"/>
              <a:sym typeface="Raleway"/>
            </a:endParaRPr>
          </a:p>
          <a:p>
            <a:pPr indent="0" lvl="1" marL="590550" rtl="0" algn="l">
              <a:lnSpc>
                <a:spcPct val="114999"/>
              </a:lnSpc>
              <a:spcBef>
                <a:spcPts val="0"/>
              </a:spcBef>
              <a:spcAft>
                <a:spcPts val="0"/>
              </a:spcAft>
              <a:buClr>
                <a:schemeClr val="dk1"/>
              </a:buClr>
              <a:buSzPts val="1500"/>
              <a:buNone/>
            </a:pPr>
            <a:r>
              <a:t/>
            </a:r>
            <a:endParaRPr sz="1500">
              <a:solidFill>
                <a:schemeClr val="dk1"/>
              </a:solidFill>
              <a:latin typeface="Raleway"/>
              <a:ea typeface="Raleway"/>
              <a:cs typeface="Raleway"/>
              <a:sym typeface="Raleway"/>
            </a:endParaRPr>
          </a:p>
        </p:txBody>
      </p:sp>
      <p:pic>
        <p:nvPicPr>
          <p:cNvPr id="158" name="Google Shape;158;p9"/>
          <p:cNvPicPr preferRelativeResize="0"/>
          <p:nvPr/>
        </p:nvPicPr>
        <p:blipFill rotWithShape="1">
          <a:blip r:embed="rId3">
            <a:alphaModFix/>
          </a:blip>
          <a:srcRect b="18626" l="0" r="77949" t="18979"/>
          <a:stretch/>
        </p:blipFill>
        <p:spPr>
          <a:xfrm>
            <a:off x="8087933" y="4352591"/>
            <a:ext cx="802567" cy="601934"/>
          </a:xfrm>
          <a:prstGeom prst="rect">
            <a:avLst/>
          </a:prstGeom>
          <a:noFill/>
          <a:ln>
            <a:noFill/>
          </a:ln>
        </p:spPr>
      </p:pic>
      <p:sp>
        <p:nvSpPr>
          <p:cNvPr id="159" name="Google Shape;159;p9"/>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Our Outcomes at Aberdeen Royal Infirmary</a:t>
            </a:r>
            <a:endParaRPr b="0" i="0" sz="2500" u="sng" cap="none" strike="noStrike">
              <a:solidFill>
                <a:schemeClr val="dk1"/>
              </a:solidFill>
              <a:latin typeface="Merriweather"/>
              <a:ea typeface="Merriweather"/>
              <a:cs typeface="Merriweather"/>
              <a:sym typeface="Merriweathe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28"/>
          <p:cNvSpPr txBox="1"/>
          <p:nvPr>
            <p:ph idx="1" type="body"/>
          </p:nvPr>
        </p:nvSpPr>
        <p:spPr>
          <a:xfrm>
            <a:off x="386950" y="1203225"/>
            <a:ext cx="8520600" cy="25863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800"/>
              <a:buFont typeface="Raleway"/>
              <a:buChar char="●"/>
            </a:pPr>
            <a:r>
              <a:rPr lang="es">
                <a:solidFill>
                  <a:schemeClr val="dk1"/>
                </a:solidFill>
                <a:latin typeface="Raleway"/>
                <a:ea typeface="Raleway"/>
                <a:cs typeface="Raleway"/>
                <a:sym typeface="Raleway"/>
              </a:rPr>
              <a:t>Negative pressure of 125 mmHg for up to seven days.</a:t>
            </a:r>
            <a:endParaRPr>
              <a:solidFill>
                <a:schemeClr val="dk1"/>
              </a:solidFill>
              <a:latin typeface="Raleway"/>
              <a:ea typeface="Raleway"/>
              <a:cs typeface="Raleway"/>
              <a:sym typeface="Raleway"/>
            </a:endParaRPr>
          </a:p>
        </p:txBody>
      </p:sp>
      <p:pic>
        <p:nvPicPr>
          <p:cNvPr id="165" name="Google Shape;165;p28"/>
          <p:cNvPicPr preferRelativeResize="0"/>
          <p:nvPr/>
        </p:nvPicPr>
        <p:blipFill rotWithShape="1">
          <a:blip r:embed="rId3">
            <a:alphaModFix/>
          </a:blip>
          <a:srcRect b="0" l="0" r="0" t="0"/>
          <a:stretch/>
        </p:blipFill>
        <p:spPr>
          <a:xfrm>
            <a:off x="5378824" y="1592980"/>
            <a:ext cx="2521091" cy="2759611"/>
          </a:xfrm>
          <a:prstGeom prst="rect">
            <a:avLst/>
          </a:prstGeom>
          <a:noFill/>
          <a:ln>
            <a:noFill/>
          </a:ln>
        </p:spPr>
      </p:pic>
      <p:pic>
        <p:nvPicPr>
          <p:cNvPr id="166" name="Google Shape;166;p28"/>
          <p:cNvPicPr preferRelativeResize="0"/>
          <p:nvPr/>
        </p:nvPicPr>
        <p:blipFill rotWithShape="1">
          <a:blip r:embed="rId4">
            <a:alphaModFix/>
          </a:blip>
          <a:srcRect b="0" l="0" r="0" t="0"/>
          <a:stretch/>
        </p:blipFill>
        <p:spPr>
          <a:xfrm>
            <a:off x="1048871" y="2026022"/>
            <a:ext cx="3972950" cy="2008075"/>
          </a:xfrm>
          <a:prstGeom prst="rect">
            <a:avLst/>
          </a:prstGeom>
          <a:noFill/>
          <a:ln>
            <a:noFill/>
          </a:ln>
        </p:spPr>
      </p:pic>
      <p:pic>
        <p:nvPicPr>
          <p:cNvPr id="167" name="Google Shape;167;p28"/>
          <p:cNvPicPr preferRelativeResize="0"/>
          <p:nvPr/>
        </p:nvPicPr>
        <p:blipFill rotWithShape="1">
          <a:blip r:embed="rId5">
            <a:alphaModFix/>
          </a:blip>
          <a:srcRect b="18626" l="0" r="77949" t="18979"/>
          <a:stretch/>
        </p:blipFill>
        <p:spPr>
          <a:xfrm>
            <a:off x="8087933" y="4352591"/>
            <a:ext cx="802567" cy="601934"/>
          </a:xfrm>
          <a:prstGeom prst="rect">
            <a:avLst/>
          </a:prstGeom>
          <a:noFill/>
          <a:ln>
            <a:noFill/>
          </a:ln>
        </p:spPr>
      </p:pic>
      <p:sp>
        <p:nvSpPr>
          <p:cNvPr id="168" name="Google Shape;168;p28"/>
          <p:cNvSpPr txBox="1"/>
          <p:nvPr/>
        </p:nvSpPr>
        <p:spPr>
          <a:xfrm>
            <a:off x="421921" y="294332"/>
            <a:ext cx="8141566" cy="572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1"/>
              </a:buClr>
              <a:buSzPts val="2778"/>
              <a:buFont typeface="Arial"/>
              <a:buNone/>
            </a:pPr>
            <a:r>
              <a:rPr b="0" i="0" lang="es" sz="2500" u="sng" cap="none" strike="noStrike">
                <a:solidFill>
                  <a:schemeClr val="dk1"/>
                </a:solidFill>
                <a:latin typeface="Merriweather"/>
                <a:ea typeface="Merriweather"/>
                <a:cs typeface="Merriweather"/>
                <a:sym typeface="Merriweather"/>
              </a:rPr>
              <a:t>PREVENA</a:t>
            </a:r>
            <a:endParaRPr b="0" i="0" sz="2500" u="sng" cap="none" strike="noStrike">
              <a:solidFill>
                <a:schemeClr val="dk1"/>
              </a:solidFill>
              <a:latin typeface="Merriweather"/>
              <a:ea typeface="Merriweather"/>
              <a:cs typeface="Merriweather"/>
              <a:sym typeface="Merriweather"/>
            </a:endParaRPr>
          </a:p>
        </p:txBody>
      </p:sp>
      <p:sp>
        <p:nvSpPr>
          <p:cNvPr id="169" name="Google Shape;169;p28"/>
          <p:cNvSpPr txBox="1"/>
          <p:nvPr/>
        </p:nvSpPr>
        <p:spPr>
          <a:xfrm>
            <a:off x="386950" y="4641976"/>
            <a:ext cx="8520600" cy="40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000">
                <a:solidFill>
                  <a:schemeClr val="dk1"/>
                </a:solidFill>
                <a:latin typeface="Raleway"/>
                <a:ea typeface="Raleway"/>
                <a:cs typeface="Raleway"/>
                <a:sym typeface="Raleway"/>
              </a:rPr>
              <a:t>https://www.acelity.com/healthcare-professionals/global-product-catalog/catalog/prevena-incision-management-system</a:t>
            </a:r>
            <a:endParaRPr sz="1000">
              <a:solidFill>
                <a:schemeClr val="dk1"/>
              </a:solidFill>
            </a:endParaRPr>
          </a:p>
          <a:p>
            <a:pPr indent="0" lvl="0" marL="0" marR="0" rtl="0" algn="l">
              <a:lnSpc>
                <a:spcPct val="115000"/>
              </a:lnSpc>
              <a:spcBef>
                <a:spcPts val="0"/>
              </a:spcBef>
              <a:spcAft>
                <a:spcPts val="0"/>
              </a:spcAft>
              <a:buClr>
                <a:schemeClr val="dk1"/>
              </a:buClr>
              <a:buSzPts val="1600"/>
              <a:buFont typeface="Arial"/>
              <a:buNone/>
            </a:pPr>
            <a:r>
              <a:t/>
            </a:r>
            <a:endParaRPr sz="1000">
              <a:solidFill>
                <a:schemeClr val="dk1"/>
              </a:solidFill>
              <a:latin typeface="Raleway"/>
              <a:ea typeface="Raleway"/>
              <a:cs typeface="Raleway"/>
              <a:sym typeface="Raleway"/>
            </a:endParaRPr>
          </a:p>
          <a:p>
            <a:pPr indent="0" lvl="0" marL="0" marR="0" rtl="0" algn="l">
              <a:lnSpc>
                <a:spcPct val="115000"/>
              </a:lnSpc>
              <a:spcBef>
                <a:spcPts val="0"/>
              </a:spcBef>
              <a:spcAft>
                <a:spcPts val="0"/>
              </a:spcAft>
              <a:buClr>
                <a:schemeClr val="dk1"/>
              </a:buClr>
              <a:buSzPts val="1600"/>
              <a:buFont typeface="Arial"/>
              <a:buNone/>
            </a:pPr>
            <a:r>
              <a:t/>
            </a:r>
            <a:endParaRPr b="0" i="0" sz="1000" u="none" cap="none" strike="noStrike">
              <a:solidFill>
                <a:schemeClr val="dk1"/>
              </a:solidFill>
              <a:highlight>
                <a:srgbClr val="FFFFFF"/>
              </a:highlight>
              <a:latin typeface="Raleway"/>
              <a:ea typeface="Raleway"/>
              <a:cs typeface="Raleway"/>
              <a:sym typeface="Raleway"/>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Mohit Arora (NHS Grampian)</dc:creator>
</cp:coreProperties>
</file>